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6"/>
  </p:notesMasterIdLst>
  <p:handoutMasterIdLst>
    <p:handoutMasterId r:id="rId77"/>
  </p:handoutMasterIdLst>
  <p:sldIdLst>
    <p:sldId id="394" r:id="rId3"/>
    <p:sldId id="435" r:id="rId4"/>
    <p:sldId id="436" r:id="rId5"/>
    <p:sldId id="477" r:id="rId6"/>
    <p:sldId id="478" r:id="rId7"/>
    <p:sldId id="443" r:id="rId8"/>
    <p:sldId id="483" r:id="rId9"/>
    <p:sldId id="437" r:id="rId10"/>
    <p:sldId id="480" r:id="rId11"/>
    <p:sldId id="481" r:id="rId12"/>
    <p:sldId id="482" r:id="rId13"/>
    <p:sldId id="484" r:id="rId14"/>
    <p:sldId id="485" r:id="rId15"/>
    <p:sldId id="486" r:id="rId16"/>
    <p:sldId id="502" r:id="rId17"/>
    <p:sldId id="453" r:id="rId18"/>
    <p:sldId id="490" r:id="rId19"/>
    <p:sldId id="491" r:id="rId20"/>
    <p:sldId id="492" r:id="rId21"/>
    <p:sldId id="541" r:id="rId22"/>
    <p:sldId id="474" r:id="rId23"/>
    <p:sldId id="493" r:id="rId24"/>
    <p:sldId id="495" r:id="rId25"/>
    <p:sldId id="494" r:id="rId26"/>
    <p:sldId id="501" r:id="rId27"/>
    <p:sldId id="499" r:id="rId28"/>
    <p:sldId id="500" r:id="rId29"/>
    <p:sldId id="438" r:id="rId30"/>
    <p:sldId id="488" r:id="rId31"/>
    <p:sldId id="489" r:id="rId32"/>
    <p:sldId id="547" r:id="rId33"/>
    <p:sldId id="487" r:id="rId34"/>
    <p:sldId id="496" r:id="rId35"/>
    <p:sldId id="497" r:id="rId36"/>
    <p:sldId id="498" r:id="rId37"/>
    <p:sldId id="503" r:id="rId38"/>
    <p:sldId id="504" r:id="rId39"/>
    <p:sldId id="505" r:id="rId40"/>
    <p:sldId id="509" r:id="rId41"/>
    <p:sldId id="542" r:id="rId42"/>
    <p:sldId id="508" r:id="rId43"/>
    <p:sldId id="544" r:id="rId44"/>
    <p:sldId id="545" r:id="rId45"/>
    <p:sldId id="537" r:id="rId46"/>
    <p:sldId id="507" r:id="rId47"/>
    <p:sldId id="514" r:id="rId48"/>
    <p:sldId id="515" r:id="rId49"/>
    <p:sldId id="512" r:id="rId50"/>
    <p:sldId id="534" r:id="rId51"/>
    <p:sldId id="517" r:id="rId52"/>
    <p:sldId id="521" r:id="rId53"/>
    <p:sldId id="520" r:id="rId54"/>
    <p:sldId id="536" r:id="rId55"/>
    <p:sldId id="516" r:id="rId56"/>
    <p:sldId id="531" r:id="rId57"/>
    <p:sldId id="532" r:id="rId58"/>
    <p:sldId id="522" r:id="rId59"/>
    <p:sldId id="548" r:id="rId60"/>
    <p:sldId id="518" r:id="rId61"/>
    <p:sldId id="540" r:id="rId62"/>
    <p:sldId id="535" r:id="rId63"/>
    <p:sldId id="526" r:id="rId64"/>
    <p:sldId id="527" r:id="rId65"/>
    <p:sldId id="546" r:id="rId66"/>
    <p:sldId id="528" r:id="rId67"/>
    <p:sldId id="529" r:id="rId68"/>
    <p:sldId id="530" r:id="rId69"/>
    <p:sldId id="538" r:id="rId70"/>
    <p:sldId id="539" r:id="rId71"/>
    <p:sldId id="421" r:id="rId72"/>
    <p:sldId id="422" r:id="rId73"/>
    <p:sldId id="352" r:id="rId74"/>
    <p:sldId id="393" r:id="rId7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663606"/>
    <a:srgbClr val="F9E6AB"/>
    <a:srgbClr val="F3CD60"/>
    <a:srgbClr val="EBFFD2"/>
    <a:srgbClr val="F0A22E"/>
    <a:srgbClr val="F9F0AB"/>
    <a:srgbClr val="F9E0CD"/>
    <a:srgbClr val="BFAC76"/>
    <a:srgbClr val="E1D3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533" autoAdjust="0"/>
  </p:normalViewPr>
  <p:slideViewPr>
    <p:cSldViewPr>
      <p:cViewPr>
        <p:scale>
          <a:sx n="70" d="100"/>
          <a:sy n="70" d="100"/>
        </p:scale>
        <p:origin x="444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4BDD9B-DD11-41AF-849E-09E3DA165C99}" type="datetimeFigureOut">
              <a:rPr lang="en-US" smtClean="0"/>
              <a:t>21-08-2014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E90F09B0-6427-4444-8176-9922A80456A9}" type="datetimeFigureOut">
              <a:rPr lang="en-US" smtClean="0"/>
              <a:t>21-08-2014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18209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053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589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593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67040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02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bg-BG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67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630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833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83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898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54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29046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CD18EA-B713-4406-B529-E52DA29F3248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47250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20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278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15249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mtClean="0"/>
              <a:t>© Software University Foundation – http://softuni.org This work is licensed under the Creative Commons Attribution-NonCommercial-ShareAlike license.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370948-A2CF-4454-B1BF-E194BF1A26BC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26869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614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84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21-08-2014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21-08-2014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nakov.com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regexr.com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5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hp-uroci.devbg.org/" TargetMode="External"/><Relationship Id="rId5" Type="http://schemas.openxmlformats.org/officeDocument/2006/relationships/hyperlink" Target="http://www.php.net/manual/en/cc.license.php" TargetMode="External"/><Relationship Id="rId4" Type="http://schemas.openxmlformats.org/officeDocument/2006/relationships/hyperlink" Target="http://www.php.net/manual/" TargetMode="Externa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5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37012" y="762000"/>
            <a:ext cx="7382341" cy="11715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Arrays, Strings and Objects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9412" y="1965298"/>
            <a:ext cx="7229941" cy="123510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Arrays, Associative </a:t>
            </a:r>
            <a:r>
              <a:rPr lang="en-US" smtClean="0"/>
              <a:t>Arrays,</a:t>
            </a:r>
            <a:br>
              <a:rPr lang="en-US" smtClean="0"/>
            </a:br>
            <a:r>
              <a:rPr lang="en-US" smtClean="0"/>
              <a:t>Strings</a:t>
            </a:r>
            <a:r>
              <a:rPr lang="en-US" dirty="0" smtClean="0"/>
              <a:t>, String Operations, Objects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900" noProof="1" smtClean="0"/>
              <a:t>Svetlin Nakov</a:t>
            </a:r>
            <a:endParaRPr lang="en-US" sz="2900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Technical </a:t>
            </a:r>
            <a:r>
              <a:rPr lang="en-US" sz="2400" dirty="0" smtClean="0"/>
              <a:t>Trainer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054" name="Picture 6" descr="C:\Users\bubbles\Desktop\Arrays, Strings and Objects\PHP images\PHP-Web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772" y="2682840"/>
            <a:ext cx="5997040" cy="3851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89012" y="3143162"/>
            <a:ext cx="9982200" cy="120023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Array elements are accessed by their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dirty="0" smtClean="0"/>
              <a:t> (index)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operator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By default, elements are indexed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count($arr)-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lvl="1">
              <a:lnSpc>
                <a:spcPct val="10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cs typeface="Consolas" panose="020B0609020204030204" pitchFamily="49" charset="0"/>
              </a:rPr>
              <a:t>Values can be accessed / changed by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[ ]</a:t>
            </a:r>
            <a:r>
              <a:rPr lang="bg-BG" dirty="0" smtClean="0">
                <a:cs typeface="Consolas" panose="020B0609020204030204" pitchFamily="49" charset="0"/>
              </a:rPr>
              <a:t> </a:t>
            </a:r>
            <a:r>
              <a:rPr lang="en-US" dirty="0" smtClean="0">
                <a:cs typeface="Consolas" panose="020B0609020204030204" pitchFamily="49" charset="0"/>
              </a:rPr>
              <a:t>operator</a:t>
            </a:r>
          </a:p>
          <a:p>
            <a:pPr lvl="1">
              <a:lnSpc>
                <a:spcPct val="100000"/>
              </a:lnSpc>
            </a:pPr>
            <a:endParaRPr lang="en-US" b="1" dirty="0" smtClean="0"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</a:t>
            </a:r>
            <a:endParaRPr lang="bg-BG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89012" y="5105400"/>
            <a:ext cx="9982200" cy="11974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200" dirty="0"/>
              <a:t>$fruits = [</a:t>
            </a:r>
            <a:r>
              <a:rPr lang="en-US" sz="2200" noProof="1"/>
              <a:t>'Apple', 'Pear', 'Peach', 'Banana', 'Melon'];</a:t>
            </a:r>
            <a:endParaRPr lang="en-US" sz="2200" dirty="0"/>
          </a:p>
          <a:p>
            <a:r>
              <a:rPr lang="en-US" sz="2200" dirty="0"/>
              <a:t>echo $fruits[0]; // Apple</a:t>
            </a:r>
          </a:p>
          <a:p>
            <a:r>
              <a:rPr lang="en-US" sz="2200" dirty="0"/>
              <a:t>echo $fruits[3]; // Banana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730056"/>
              </p:ext>
            </p:extLst>
          </p:nvPr>
        </p:nvGraphicFramePr>
        <p:xfrm>
          <a:off x="2746962" y="3733800"/>
          <a:ext cx="60906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130"/>
                <a:gridCol w="1218130"/>
                <a:gridCol w="1218130"/>
                <a:gridCol w="1218130"/>
                <a:gridCol w="121813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Apple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Pear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Peach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Banana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Melon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817811" y="3191442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</a:t>
            </a:r>
            <a:r>
              <a:rPr lang="en-US" sz="2800" dirty="0" smtClean="0"/>
              <a:t>    0            1             2             3            4</a:t>
            </a:r>
            <a:endParaRPr lang="bg-BG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98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Changing element values</a:t>
            </a:r>
          </a:p>
          <a:p>
            <a:pPr>
              <a:lnSpc>
                <a:spcPct val="95000"/>
              </a:lnSpc>
            </a:pPr>
            <a:endParaRPr lang="en-US" dirty="0"/>
          </a:p>
          <a:p>
            <a:pPr>
              <a:lnSpc>
                <a:spcPct val="95000"/>
              </a:lnSpc>
            </a:pPr>
            <a:endParaRPr lang="en-US" dirty="0" smtClean="0"/>
          </a:p>
          <a:p>
            <a:pPr>
              <a:lnSpc>
                <a:spcPct val="95000"/>
              </a:lnSpc>
            </a:pPr>
            <a:endParaRPr lang="en-US" dirty="0" smtClean="0"/>
          </a:p>
          <a:p>
            <a:pPr>
              <a:lnSpc>
                <a:spcPct val="95000"/>
              </a:lnSpc>
            </a:pPr>
            <a:r>
              <a:rPr lang="en-US" dirty="0" smtClean="0"/>
              <a:t>Iterating through an array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 (2)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12812" y="1893025"/>
            <a:ext cx="10287000" cy="1659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400" noProof="1" smtClean="0"/>
              <a:t>$cars = ['BMW', 'Audi', 'Mercedes', 'Ferrari'];</a:t>
            </a:r>
          </a:p>
          <a:p>
            <a:r>
              <a:rPr lang="en-US" sz="2400" noProof="1" smtClean="0"/>
              <a:t>echo $cars[0]; // BMW</a:t>
            </a:r>
          </a:p>
          <a:p>
            <a:r>
              <a:rPr lang="en-US" sz="2400" noProof="1" smtClean="0"/>
              <a:t>$cars[0] = 'Opel';</a:t>
            </a:r>
          </a:p>
          <a:p>
            <a:r>
              <a:rPr lang="en-US" sz="2400" noProof="1" smtClean="0"/>
              <a:t>print_r($cars); // Opel, Audi, Mercedes, Ferrari</a:t>
            </a:r>
            <a:endParaRPr lang="en-US" sz="2400" noProof="1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2812" y="4448583"/>
            <a:ext cx="10287000" cy="202841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400" dirty="0"/>
              <a:t>$teams = [</a:t>
            </a:r>
            <a:r>
              <a:rPr lang="en-US" sz="2400" noProof="1"/>
              <a:t>'FC Barcelona', 'Milan', </a:t>
            </a:r>
            <a:r>
              <a:rPr lang="en-US" sz="2400" noProof="1" smtClean="0"/>
              <a:t>'Manchester United',</a:t>
            </a:r>
            <a:br>
              <a:rPr lang="en-US" sz="2400" noProof="1" smtClean="0"/>
            </a:br>
            <a:r>
              <a:rPr lang="en-US" sz="2400" noProof="1" smtClean="0"/>
              <a:t>    'Real Madrid</a:t>
            </a:r>
            <a:r>
              <a:rPr lang="en-US" sz="2400" noProof="1"/>
              <a:t>', 'Loko </a:t>
            </a:r>
            <a:r>
              <a:rPr lang="en-US" sz="2400" noProof="1" smtClean="0"/>
              <a:t>Plovdiv'];</a:t>
            </a:r>
            <a:endParaRPr lang="en-US" sz="2400" noProof="1"/>
          </a:p>
          <a:p>
            <a:r>
              <a:rPr lang="en-US" sz="2400" noProof="1"/>
              <a:t>for ($i = 0; $i &lt; count($teams); $i++) {</a:t>
            </a:r>
          </a:p>
          <a:p>
            <a:r>
              <a:rPr lang="en-US" sz="2400" noProof="1"/>
              <a:t>    echo $teams[$i];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3972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Arrays in PHP </a:t>
            </a:r>
            <a:r>
              <a:rPr lang="en-US" sz="32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are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dynamic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dirty="0" smtClean="0"/>
              <a:t>(dynamically-resizable)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Their size can be changed at </a:t>
            </a:r>
            <a:r>
              <a:rPr lang="en-US" sz="3000" dirty="0" smtClean="0"/>
              <a:t>runtime through append / insert / delete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Appending elements at the end:</a:t>
            </a:r>
          </a:p>
          <a:p>
            <a:pPr lvl="1"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array_push($array, $element1, $element2, …)</a:t>
            </a: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Alternative syntax: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$cars[] =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'Lada';</a:t>
            </a:r>
            <a:endParaRPr lang="en-US" sz="3000" noProof="1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 </a:t>
            </a:r>
            <a:r>
              <a:rPr lang="en-US" dirty="0" smtClean="0"/>
              <a:t>to </a:t>
            </a:r>
            <a:r>
              <a:rPr lang="en-US" dirty="0"/>
              <a:t>Array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89012" y="4476763"/>
            <a:ext cx="10210800" cy="18591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600" dirty="0"/>
              <a:t>$months = array();</a:t>
            </a:r>
          </a:p>
          <a:p>
            <a:r>
              <a:rPr lang="en-US" sz="2600" noProof="1"/>
              <a:t>array_push</a:t>
            </a:r>
            <a:r>
              <a:rPr lang="en-US" sz="2600" dirty="0"/>
              <a:t>($months, 'January', 'February', 'March');</a:t>
            </a:r>
          </a:p>
          <a:p>
            <a:r>
              <a:rPr lang="en-US" sz="2600" dirty="0"/>
              <a:t>$months[] = 'April';</a:t>
            </a:r>
          </a:p>
          <a:p>
            <a:pPr>
              <a:spcBef>
                <a:spcPts val="600"/>
              </a:spcBef>
            </a:pPr>
            <a:r>
              <a:rPr lang="en-US" sz="2600" dirty="0"/>
              <a:t>// ['January', 'February', 'March', 'April']</a:t>
            </a:r>
          </a:p>
        </p:txBody>
      </p:sp>
    </p:spTree>
    <p:extLst>
      <p:ext uri="{BB962C8B-B14F-4D97-AF65-F5344CB8AC3E}">
        <p14:creationId xmlns:p14="http://schemas.microsoft.com/office/powerpoint/2010/main" val="226838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unset($array[$index])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3200" dirty="0" smtClean="0"/>
              <a:t>– </a:t>
            </a:r>
            <a:r>
              <a:rPr lang="en-US" sz="3200" dirty="0"/>
              <a:t>removes </a:t>
            </a:r>
            <a:r>
              <a:rPr lang="en-US" sz="3200" dirty="0" smtClean="0"/>
              <a:t>element at given position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Does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reorder indexes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noProof="1" smtClean="0"/>
              <a:t>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array_splice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 smtClean="0">
                <a:cs typeface="Consolas" panose="020B0609020204030204" pitchFamily="49" charset="0"/>
              </a:rPr>
              <a:t>in case proper ordering is important</a:t>
            </a:r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from Array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57" y="1834947"/>
            <a:ext cx="533399" cy="533399"/>
          </a:xfrm>
          <a:prstGeom prst="rect">
            <a:avLst/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989013" y="2667000"/>
            <a:ext cx="10134599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$array = array(0, 1, 2, 3);</a:t>
            </a:r>
          </a:p>
          <a:p>
            <a:r>
              <a:rPr lang="en-US" dirty="0"/>
              <a:t>unset($array[2]);</a:t>
            </a:r>
          </a:p>
          <a:p>
            <a:r>
              <a:rPr lang="en-US" noProof="1"/>
              <a:t>print_r($array); // prints the array</a:t>
            </a:r>
          </a:p>
          <a:p>
            <a:endParaRPr lang="en-US" dirty="0"/>
          </a:p>
          <a:p>
            <a:r>
              <a:rPr lang="en-US" dirty="0"/>
              <a:t>// Array ([0] =&gt; 0 [1] =&gt; 1 [3] =&gt; 3) 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8761412" y="3200400"/>
            <a:ext cx="2710152" cy="1012172"/>
          </a:xfrm>
          <a:prstGeom prst="wedgeRoundRectCallout">
            <a:avLst>
              <a:gd name="adj1" fmla="val -79660"/>
              <a:gd name="adj2" fmla="val 6482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Indices remain unchanged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88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8"/>
          </a:xfrm>
        </p:spPr>
        <p:txBody>
          <a:bodyPr>
            <a:normAutofit/>
          </a:bodyPr>
          <a:lstStyle/>
          <a:p>
            <a:r>
              <a:rPr lang="en-US" sz="3100" b="1" noProof="1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array_splice($array,</a:t>
            </a:r>
            <a:r>
              <a:rPr lang="en-US" sz="3100" b="1" noProof="1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  <a:r>
              <a:rPr lang="en-US" sz="3100" b="1" noProof="1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$startIndex,</a:t>
            </a:r>
            <a:r>
              <a:rPr lang="en-US" sz="3100" b="1" noProof="1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  <a:r>
              <a:rPr lang="en-US" sz="3100" b="1" dirty="0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$length)</a:t>
            </a:r>
            <a:r>
              <a:rPr lang="en-US" sz="3100" b="1" dirty="0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  <a:r>
              <a:rPr lang="en-US" sz="3100" b="1" dirty="0" smtClean="0"/>
              <a:t>– </a:t>
            </a:r>
            <a:r>
              <a:rPr lang="en-US" sz="3100" dirty="0" smtClean="0"/>
              <a:t>removes the elements in the given range</a:t>
            </a:r>
          </a:p>
          <a:p>
            <a:endParaRPr lang="en-US" sz="3100" dirty="0" smtClean="0"/>
          </a:p>
          <a:p>
            <a:endParaRPr lang="en-US" sz="3100" b="1" dirty="0" smtClean="0">
              <a:solidFill>
                <a:srgbClr val="F3CD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100" b="1" noProof="1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array_splice($array,</a:t>
            </a:r>
            <a:r>
              <a:rPr lang="en-US" sz="3100" b="1" noProof="1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  <a:r>
              <a:rPr lang="en-US" sz="3100" b="1" noProof="1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$startIndex,</a:t>
            </a:r>
            <a:r>
              <a:rPr lang="en-US" sz="3100" b="1" noProof="1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  <a:r>
              <a:rPr lang="en-US" sz="3100" b="1" dirty="0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$length,</a:t>
            </a:r>
            <a:r>
              <a:rPr lang="en-US" sz="3100" b="1" dirty="0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  <a:r>
              <a:rPr lang="en-US" sz="3100" b="1" dirty="0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$element)</a:t>
            </a:r>
            <a:r>
              <a:rPr lang="en-US" sz="3100" b="1" dirty="0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  <a:r>
              <a:rPr lang="en-US" sz="3100" b="1" dirty="0"/>
              <a:t>– </a:t>
            </a:r>
            <a:r>
              <a:rPr lang="en-US" sz="3100" dirty="0" smtClean="0"/>
              <a:t>removes the elements in given range and inserts an element</a:t>
            </a:r>
          </a:p>
          <a:p>
            <a:endParaRPr lang="en-US" sz="3100" dirty="0"/>
          </a:p>
          <a:p>
            <a:endParaRPr lang="en-US" sz="31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/ </a:t>
            </a:r>
            <a:r>
              <a:rPr lang="en-US" smtClean="0"/>
              <a:t>Insert in Array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4848664"/>
            <a:ext cx="10668000" cy="1459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noProof="1"/>
              <a:t>$names = array('Jack', 'Melony', 'Helen', 'David');</a:t>
            </a:r>
          </a:p>
          <a:p>
            <a:r>
              <a:rPr lang="en-US" noProof="1"/>
              <a:t>array_splice($names, 2, 0, 'Don');</a:t>
            </a:r>
          </a:p>
          <a:p>
            <a:pPr>
              <a:spcBef>
                <a:spcPts val="600"/>
              </a:spcBef>
            </a:pPr>
            <a:r>
              <a:rPr lang="en-US" noProof="1"/>
              <a:t>// ['Jack', 'Melony', </a:t>
            </a:r>
            <a:r>
              <a:rPr lang="en-US" dirty="0"/>
              <a:t>'Don', 'Helen', 'David']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2418472"/>
            <a:ext cx="10668000" cy="98197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$names = array('Maria', 'John', 'Richard', </a:t>
            </a:r>
            <a:r>
              <a:rPr lang="en-US" dirty="0" smtClean="0"/>
              <a:t>'George');</a:t>
            </a:r>
            <a:endParaRPr lang="en-US" dirty="0"/>
          </a:p>
          <a:p>
            <a:r>
              <a:rPr lang="en-US" noProof="1"/>
              <a:t>array_splice($names, 1, </a:t>
            </a:r>
            <a:r>
              <a:rPr lang="en-US" noProof="1" smtClean="0"/>
              <a:t>2); </a:t>
            </a:r>
            <a:r>
              <a:rPr lang="en-US" dirty="0" smtClean="0"/>
              <a:t>// </a:t>
            </a:r>
            <a:r>
              <a:rPr lang="en-US" dirty="0"/>
              <a:t>['Maria', </a:t>
            </a:r>
            <a:r>
              <a:rPr lang="en-US" dirty="0" smtClean="0"/>
              <a:t>'</a:t>
            </a:r>
            <a:r>
              <a:rPr lang="en-US" dirty="0"/>
              <a:t>George</a:t>
            </a:r>
            <a:r>
              <a:rPr lang="en-US" dirty="0" smtClean="0"/>
              <a:t>']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9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54479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200" dirty="0" smtClean="0"/>
              <a:t>There are several ways of displaying the entire content of an array:</a:t>
            </a:r>
          </a:p>
          <a:p>
            <a:pPr marL="304746" lvl="1" indent="0">
              <a:lnSpc>
                <a:spcPct val="110000"/>
              </a:lnSpc>
              <a:buNone/>
            </a:pP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print_r($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names)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dirty="0" smtClean="0">
                <a:cs typeface="Consolas" panose="020B0609020204030204" pitchFamily="49" charset="0"/>
              </a:rPr>
              <a:t>– prints the array in human-readable form</a:t>
            </a:r>
          </a:p>
          <a:p>
            <a:pPr lvl="1">
              <a:lnSpc>
                <a:spcPct val="110000"/>
              </a:lnSpc>
            </a:pPr>
            <a:endParaRPr lang="en-US" sz="3000" dirty="0" smtClean="0">
              <a:cs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var_export($names)</a:t>
            </a:r>
            <a:r>
              <a:rPr lang="en-US" sz="3000" noProof="1" smtClean="0">
                <a:cs typeface="Consolas" panose="020B0609020204030204" pitchFamily="49" charset="0"/>
              </a:rPr>
              <a:t> – prints the array in array form</a:t>
            </a:r>
          </a:p>
          <a:p>
            <a:pPr lvl="1">
              <a:lnSpc>
                <a:spcPct val="110000"/>
              </a:lnSpc>
            </a:pPr>
            <a:endParaRPr lang="en-US" sz="3000" noProof="1" smtClean="0">
              <a:cs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json_encode($names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dirty="0">
                <a:cs typeface="Consolas" panose="020B0609020204030204" pitchFamily="49" charset="0"/>
              </a:rPr>
              <a:t>–</a:t>
            </a:r>
            <a:r>
              <a:rPr lang="en-US" sz="3000" dirty="0" smtClean="0">
                <a:cs typeface="Consolas" panose="020B0609020204030204" pitchFamily="49" charset="0"/>
              </a:rPr>
              <a:t> prints </a:t>
            </a:r>
            <a:r>
              <a:rPr lang="en-US" sz="3000" dirty="0">
                <a:cs typeface="Consolas" panose="020B0609020204030204" pitchFamily="49" charset="0"/>
              </a:rPr>
              <a:t>the array </a:t>
            </a:r>
            <a:r>
              <a:rPr lang="en-US" sz="3000" dirty="0" smtClean="0">
                <a:cs typeface="Consolas" panose="020B0609020204030204" pitchFamily="49" charset="0"/>
              </a:rPr>
              <a:t>as JSON string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Displaying Arrays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871004"/>
            <a:ext cx="10744200" cy="5203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sz="26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200" dirty="0"/>
              <a:t>$names = </a:t>
            </a:r>
            <a:r>
              <a:rPr lang="en-US" sz="2200" dirty="0" smtClean="0"/>
              <a:t>['Maria</a:t>
            </a:r>
            <a:r>
              <a:rPr lang="en-US" sz="2200" dirty="0"/>
              <a:t>', </a:t>
            </a:r>
            <a:r>
              <a:rPr lang="en-US" sz="2200" dirty="0" smtClean="0"/>
              <a:t>'John</a:t>
            </a:r>
            <a:r>
              <a:rPr lang="en-US" sz="2200" dirty="0"/>
              <a:t>', </a:t>
            </a:r>
            <a:r>
              <a:rPr lang="en-US" sz="2200" dirty="0" smtClean="0"/>
              <a:t>'Richard</a:t>
            </a:r>
            <a:r>
              <a:rPr lang="en-US" sz="2200" dirty="0"/>
              <a:t>', </a:t>
            </a:r>
            <a:r>
              <a:rPr lang="en-US" sz="2200" dirty="0" smtClean="0"/>
              <a:t>'Hailey'];</a:t>
            </a:r>
            <a:endParaRPr lang="en-US" sz="22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84212" y="4552413"/>
            <a:ext cx="10744200" cy="5203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sz="23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200" dirty="0"/>
              <a:t>array ( 1 =&gt; 'Maria', 2 =&gt; 'John', 3 =&gt; 'Richard', 4 =&gt; 'Hailey', )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84212" y="3228536"/>
            <a:ext cx="10744200" cy="5203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sz="21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200" dirty="0"/>
              <a:t>Array ( [1] =&gt; Maria [2] =&gt; John [3] =&gt; Richard [4] =&gt; Hailey )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84212" y="5880488"/>
            <a:ext cx="10744200" cy="5203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noProof="1" smtClean="0"/>
              <a:t>["Maria","John","Richard","Hailey"]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56720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5880" y="1676400"/>
            <a:ext cx="105155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Accessing and Manipulating Arrays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3" y="2734378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74308" y="3657600"/>
            <a:ext cx="5838741" cy="2535766"/>
            <a:chOff x="3174308" y="3712634"/>
            <a:chExt cx="5838741" cy="25357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9703">
              <a:off x="3174308" y="4142076"/>
              <a:ext cx="5838741" cy="1269292"/>
            </a:xfrm>
            <a:prstGeom prst="rect">
              <a:avLst/>
            </a:prstGeom>
            <a:effectLst>
              <a:softEdge rad="317500"/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1612" y="3712634"/>
              <a:ext cx="2438400" cy="2535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791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6212" y="1617800"/>
            <a:ext cx="8938472" cy="820600"/>
          </a:xfrm>
        </p:spPr>
        <p:txBody>
          <a:bodyPr/>
          <a:lstStyle/>
          <a:p>
            <a:r>
              <a:rPr lang="en-US" dirty="0" smtClean="0"/>
              <a:t>Multidimensional Arrays</a:t>
            </a:r>
            <a:endParaRPr lang="bg-BG" dirty="0"/>
          </a:p>
        </p:txBody>
      </p:sp>
      <p:pic>
        <p:nvPicPr>
          <p:cNvPr id="1026" name="Picture 2" descr="http://www.pilotlogic.com/sitejoom/images/allcommon/pascalbasics/two_dimensional_array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50" t="-11707" r="-4050" b="-11707"/>
          <a:stretch/>
        </p:blipFill>
        <p:spPr bwMode="auto">
          <a:xfrm>
            <a:off x="2541588" y="3048000"/>
            <a:ext cx="7210424" cy="2409826"/>
          </a:xfrm>
          <a:prstGeom prst="roundRect">
            <a:avLst>
              <a:gd name="adj" fmla="val 2978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25194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multidimensional array </a:t>
            </a:r>
            <a:r>
              <a:rPr lang="en-US" sz="3200" dirty="0"/>
              <a:t>is an array containing one or more </a:t>
            </a:r>
            <a:r>
              <a:rPr lang="en-US" sz="3200" dirty="0" smtClean="0"/>
              <a:t>arrays</a:t>
            </a:r>
            <a:endParaRPr lang="en-US" sz="3200" dirty="0"/>
          </a:p>
          <a:p>
            <a:r>
              <a:rPr lang="en-US" sz="3200" dirty="0" smtClean="0"/>
              <a:t>Elements are accessed by double indexing: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arr[][]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Multidimensional Arrays </a:t>
            </a:r>
            <a:endParaRPr lang="bg-BG" dirty="0"/>
          </a:p>
        </p:txBody>
      </p:sp>
      <p:sp>
        <p:nvSpPr>
          <p:cNvPr id="9" name="Rectangle 8"/>
          <p:cNvSpPr/>
          <p:nvPr/>
        </p:nvSpPr>
        <p:spPr>
          <a:xfrm>
            <a:off x="4432107" y="3012983"/>
            <a:ext cx="3352800" cy="30480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extBox 9"/>
          <p:cNvSpPr txBox="1"/>
          <p:nvPr/>
        </p:nvSpPr>
        <p:spPr>
          <a:xfrm>
            <a:off x="5041707" y="3093314"/>
            <a:ext cx="2133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  0        1       2</a:t>
            </a:r>
            <a:endParaRPr lang="bg-BG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4606249" y="3615195"/>
            <a:ext cx="3810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0</a:t>
            </a:r>
          </a:p>
          <a:p>
            <a:endParaRPr lang="en-US" sz="2500" dirty="0"/>
          </a:p>
          <a:p>
            <a:r>
              <a:rPr lang="en-US" sz="2500" dirty="0" smtClean="0"/>
              <a:t>1</a:t>
            </a:r>
          </a:p>
          <a:p>
            <a:endParaRPr lang="en-US" sz="2500" dirty="0"/>
          </a:p>
          <a:p>
            <a:r>
              <a:rPr lang="en-US" sz="2500" dirty="0" smtClean="0"/>
              <a:t>2</a:t>
            </a:r>
            <a:endParaRPr lang="bg-BG" sz="2500" dirty="0"/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661708" y="2930856"/>
            <a:ext cx="3070504" cy="1437820"/>
          </a:xfrm>
          <a:prstGeom prst="wedgeRoundRectCallout">
            <a:avLst>
              <a:gd name="adj1" fmla="val 77391"/>
              <a:gd name="adj2" fmla="val 1300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One main array whose elements are arrays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8304212" y="4429580"/>
            <a:ext cx="3070504" cy="1437820"/>
          </a:xfrm>
          <a:prstGeom prst="wedgeRoundRectCallout">
            <a:avLst>
              <a:gd name="adj1" fmla="val -90367"/>
              <a:gd name="adj2" fmla="val -3543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Each sub-array contains its own elements 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797564"/>
              </p:ext>
            </p:extLst>
          </p:nvPr>
        </p:nvGraphicFramePr>
        <p:xfrm>
          <a:off x="5041707" y="3586525"/>
          <a:ext cx="2133600" cy="2073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/>
                <a:gridCol w="711200"/>
                <a:gridCol w="711200"/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</a:tr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</a:tr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6426508" y="3556261"/>
            <a:ext cx="776095" cy="762000"/>
          </a:xfrm>
          <a:prstGeom prst="ellipse">
            <a:avLst/>
          </a:prstGeom>
          <a:solidFill>
            <a:schemeClr val="tx1">
              <a:lumMod val="75000"/>
              <a:alpha val="25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8129308" y="2743200"/>
            <a:ext cx="3429000" cy="1437820"/>
          </a:xfrm>
          <a:prstGeom prst="wedgeRoundRectCallout">
            <a:avLst>
              <a:gd name="adj1" fmla="val -82609"/>
              <a:gd name="adj2" fmla="val 2963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 is in 'row</a:t>
            </a: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0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'column</a:t>
            </a: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2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i.e. </a:t>
            </a:r>
            <a:r>
              <a:rPr lang="en-US" sz="2800" b="1" noProof="1" smtClean="0">
                <a:solidFill>
                  <a:srgbClr val="F9E6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$arr[0][2]</a:t>
            </a:r>
            <a:endParaRPr lang="en-US" sz="2800" b="1" noProof="1">
              <a:solidFill>
                <a:srgbClr val="F9E6A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36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Printing a matrix of 5 x 4 numbers: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Multidimensional Arrays – Example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2043840"/>
            <a:ext cx="10744200" cy="42807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$rows = 5;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$cols = 4;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$count = 1;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$matrix = [];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($r = 0; $r &lt; $rows; $r++) 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$matrix[$r] = [];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for ($c = 0; $c &lt; $cols; $c++) 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$matrix[$r][$c] = $count++;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print_r($matrix);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95000"/>
              </a:lnSpc>
              <a:buFontTx/>
              <a:buAutoNum type="arabicPeriod"/>
            </a:pPr>
            <a:r>
              <a:rPr lang="en-US" sz="3200" dirty="0" smtClean="0"/>
              <a:t>Arrays in PHP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Array Manipulation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Multidimensional Arrays, Associative Arrays</a:t>
            </a:r>
          </a:p>
          <a:p>
            <a:pPr marL="446088" indent="-446088">
              <a:lnSpc>
                <a:spcPct val="95000"/>
              </a:lnSpc>
              <a:buFontTx/>
              <a:buAutoNum type="arabicPeriod"/>
            </a:pPr>
            <a:r>
              <a:rPr lang="en-US" sz="3200" dirty="0" smtClean="0"/>
              <a:t>Strings in PHP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String Manipulation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Regular Expressions</a:t>
            </a:r>
            <a:endParaRPr lang="en-US" sz="3000" dirty="0"/>
          </a:p>
          <a:p>
            <a:pPr marL="446088" indent="-446088">
              <a:lnSpc>
                <a:spcPct val="95000"/>
              </a:lnSpc>
              <a:buFontTx/>
              <a:buAutoNum type="arabicPeriod"/>
            </a:pPr>
            <a:r>
              <a:rPr lang="en-US" sz="3200" dirty="0" smtClean="0"/>
              <a:t>Objects in PHP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Creating Classes and Objects</a:t>
            </a:r>
          </a:p>
          <a:p>
            <a:pPr lvl="1">
              <a:lnSpc>
                <a:spcPct val="95000"/>
              </a:lnSpc>
            </a:pPr>
            <a:r>
              <a:rPr lang="en-US" sz="3000" dirty="0" smtClean="0"/>
              <a:t>Using Namespaces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942" y="3301530"/>
            <a:ext cx="3099270" cy="30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Картина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097" y="1437103"/>
            <a:ext cx="2690960" cy="142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4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Printing a matrix as HTML table: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Multidimensional Arrays – Example (2)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2089586"/>
            <a:ext cx="10668000" cy="35492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&lt;table border="1"&gt;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&lt;?php for ($row = 0; $row &lt; count($matrix); $row++) : ?&gt;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tr&gt;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&lt;?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php for ($col = 0; $col &lt; count($matrix[$row]); $col++) : ?&gt;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td&gt;&lt;?= htmlentities($matrix[$row][$col]) ?&gt;&lt;/td&gt;</a:t>
            </a:r>
          </a:p>
          <a:p>
            <a:pPr>
              <a:lnSpc>
                <a:spcPct val="110000"/>
              </a:lnSpc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&lt;?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php endfor ?&gt;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tr&gt;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&lt;?php endfor ?&gt;</a:t>
            </a:r>
          </a:p>
          <a:p>
            <a:pPr>
              <a:lnSpc>
                <a:spcPct val="110000"/>
              </a:lnSpc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&lt;/table&gt;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69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5880" y="1440597"/>
            <a:ext cx="105155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Multidimensional </a:t>
            </a:r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3" y="2416792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12" y="3478720"/>
            <a:ext cx="3429000" cy="26831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5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1965325"/>
            <a:ext cx="8938472" cy="820600"/>
          </a:xfrm>
        </p:spPr>
        <p:txBody>
          <a:bodyPr/>
          <a:lstStyle/>
          <a:p>
            <a:r>
              <a:rPr lang="en-US" dirty="0" smtClean="0"/>
              <a:t>Associative Arrays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12" y="3231674"/>
            <a:ext cx="3560525" cy="1873726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12" y="3925822"/>
            <a:ext cx="1527051" cy="1179578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9271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Associative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arrays </a:t>
            </a:r>
            <a:r>
              <a:rPr lang="en-US" dirty="0" smtClean="0"/>
              <a:t>are arrays indexed by keys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Not by the numbers 0, 1, 2, 3, 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Hold a set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pairs &lt;key, value&gt;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</a:t>
            </a:r>
            <a:r>
              <a:rPr lang="en-US" dirty="0" smtClean="0"/>
              <a:t>Arrays (Maps, Dictionaries)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8243" y="3124200"/>
            <a:ext cx="3369769" cy="641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prstClr val="white"/>
                </a:solidFill>
              </a:rPr>
              <a:t>Traditional array</a:t>
            </a:r>
          </a:p>
        </p:txBody>
      </p:sp>
      <p:sp>
        <p:nvSpPr>
          <p:cNvPr id="7" name="Rectangle 6"/>
          <p:cNvSpPr/>
          <p:nvPr/>
        </p:nvSpPr>
        <p:spPr>
          <a:xfrm>
            <a:off x="7161213" y="3124200"/>
            <a:ext cx="3581400" cy="64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prstClr val="white"/>
                </a:solidFill>
              </a:rPr>
              <a:t>Associative array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89012" y="3912626"/>
            <a:ext cx="5410200" cy="2530476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2364489" y="4584784"/>
            <a:ext cx="353654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graphicFrame>
        <p:nvGraphicFramePr>
          <p:cNvPr id="10" name="Group 134"/>
          <p:cNvGraphicFramePr>
            <a:graphicFrameLocks/>
          </p:cNvGraphicFramePr>
          <p:nvPr>
            <p:extLst/>
          </p:nvPr>
        </p:nvGraphicFramePr>
        <p:xfrm>
          <a:off x="2213900" y="5147065"/>
          <a:ext cx="3858870" cy="638447"/>
        </p:xfrm>
        <a:graphic>
          <a:graphicData uri="http://schemas.openxmlformats.org/drawingml/2006/table">
            <a:tbl>
              <a:tblPr/>
              <a:tblGrid>
                <a:gridCol w="771774"/>
                <a:gridCol w="771774"/>
                <a:gridCol w="771774"/>
                <a:gridCol w="771774"/>
                <a:gridCol w="771774"/>
              </a:tblGrid>
              <a:tr h="6384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408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7085012" y="3912626"/>
            <a:ext cx="3962400" cy="2530476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3" name="Group 134"/>
          <p:cNvGraphicFramePr>
            <a:graphicFrameLocks/>
          </p:cNvGraphicFramePr>
          <p:nvPr>
            <p:extLst/>
          </p:nvPr>
        </p:nvGraphicFramePr>
        <p:xfrm>
          <a:off x="7437924" y="4581594"/>
          <a:ext cx="3254992" cy="1554480"/>
        </p:xfrm>
        <a:graphic>
          <a:graphicData uri="http://schemas.openxmlformats.org/drawingml/2006/table">
            <a:tbl>
              <a:tblPr/>
              <a:tblGrid>
                <a:gridCol w="1807192"/>
                <a:gridCol w="1447800"/>
              </a:tblGrid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orange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2.30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apple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1.50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tomato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3.80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473261" y="4016119"/>
            <a:ext cx="1722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key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9294812" y="4020614"/>
            <a:ext cx="130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value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1119804" y="4588193"/>
            <a:ext cx="101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key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1119804" y="5221348"/>
            <a:ext cx="1012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value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1242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3200" dirty="0" smtClean="0"/>
              <a:t>Initializing an associative array:</a:t>
            </a:r>
          </a:p>
          <a:p>
            <a:pPr>
              <a:lnSpc>
                <a:spcPct val="95000"/>
              </a:lnSpc>
            </a:pPr>
            <a:endParaRPr lang="en-US" sz="3200" dirty="0" smtClean="0"/>
          </a:p>
          <a:p>
            <a:pPr>
              <a:lnSpc>
                <a:spcPct val="95000"/>
              </a:lnSpc>
            </a:pPr>
            <a:endParaRPr lang="en-US" sz="3200" dirty="0" smtClean="0"/>
          </a:p>
          <a:p>
            <a:pPr>
              <a:lnSpc>
                <a:spcPct val="95000"/>
              </a:lnSpc>
            </a:pPr>
            <a:r>
              <a:rPr lang="en-US" sz="3200" dirty="0" smtClean="0"/>
              <a:t>Accessing elements by index:</a:t>
            </a:r>
          </a:p>
          <a:p>
            <a:pPr>
              <a:lnSpc>
                <a:spcPct val="95000"/>
              </a:lnSpc>
            </a:pPr>
            <a:endParaRPr lang="en-US" sz="3200" dirty="0" smtClean="0"/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en-US" dirty="0" smtClean="0"/>
              <a:t>Inserting / deleting elements:</a:t>
            </a:r>
          </a:p>
          <a:p>
            <a:pPr>
              <a:lnSpc>
                <a:spcPct val="95000"/>
              </a:lnSpc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Associative Arrays in PHP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84212" y="1856096"/>
            <a:ext cx="10820400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$people = array(</a:t>
            </a:r>
          </a:p>
          <a:p>
            <a:r>
              <a:rPr lang="en-US" dirty="0"/>
              <a:t>  '</a:t>
            </a:r>
            <a:r>
              <a:rPr lang="en-US" noProof="1"/>
              <a:t>Gero</a:t>
            </a:r>
            <a:r>
              <a:rPr lang="en-US" dirty="0"/>
              <a:t>' =&gt; '0888-257124', '</a:t>
            </a:r>
            <a:r>
              <a:rPr lang="en-US" noProof="1"/>
              <a:t>Pencho</a:t>
            </a:r>
            <a:r>
              <a:rPr lang="en-US" dirty="0"/>
              <a:t>' =&gt; '0888-3188822'); 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84212" y="3657600"/>
            <a:ext cx="108204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echo $people['</a:t>
            </a:r>
            <a:r>
              <a:rPr lang="en-US" noProof="1"/>
              <a:t>Pencho</a:t>
            </a:r>
            <a:r>
              <a:rPr lang="en-US" dirty="0"/>
              <a:t>']; // 0888-3188822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84212" y="5105400"/>
            <a:ext cx="10820400" cy="11876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100" dirty="0"/>
              <a:t>$people[</a:t>
            </a:r>
            <a:r>
              <a:rPr lang="en-US" sz="2100" noProof="1"/>
              <a:t>'Gosho</a:t>
            </a:r>
            <a:r>
              <a:rPr lang="en-US" sz="2100" dirty="0"/>
              <a:t>'] = '0237-51713'; // </a:t>
            </a:r>
            <a:r>
              <a:rPr lang="en-US" sz="2100" dirty="0" smtClean="0"/>
              <a:t>Add '</a:t>
            </a:r>
            <a:r>
              <a:rPr lang="en-US" sz="2100" noProof="1" smtClean="0"/>
              <a:t>Gosho'</a:t>
            </a:r>
            <a:endParaRPr lang="en-US" sz="2100" noProof="1"/>
          </a:p>
          <a:p>
            <a:r>
              <a:rPr lang="en-US" sz="2100" dirty="0"/>
              <a:t>unset($people['</a:t>
            </a:r>
            <a:r>
              <a:rPr lang="en-US" sz="2100" noProof="1"/>
              <a:t>Pencho</a:t>
            </a:r>
            <a:r>
              <a:rPr lang="en-US" sz="2100" dirty="0"/>
              <a:t>']); // </a:t>
            </a:r>
            <a:r>
              <a:rPr lang="en-US" sz="2100" dirty="0" smtClean="0"/>
              <a:t>Remove '</a:t>
            </a:r>
            <a:r>
              <a:rPr lang="en-US" sz="2100" noProof="1" smtClean="0"/>
              <a:t>Pencho'</a:t>
            </a:r>
            <a:endParaRPr lang="en-US" sz="2100" noProof="1"/>
          </a:p>
          <a:p>
            <a:r>
              <a:rPr lang="en-US" sz="2100" noProof="1"/>
              <a:t>print_r</a:t>
            </a:r>
            <a:r>
              <a:rPr lang="en-US" sz="2100" dirty="0"/>
              <a:t>($people); // </a:t>
            </a:r>
            <a:r>
              <a:rPr lang="en-US" sz="2100" dirty="0" smtClean="0"/>
              <a:t>Array([</a:t>
            </a:r>
            <a:r>
              <a:rPr lang="en-US" sz="2100" noProof="1"/>
              <a:t>Gero</a:t>
            </a:r>
            <a:r>
              <a:rPr lang="en-US" sz="2100" dirty="0"/>
              <a:t>] =&gt; 0888-257124 [</a:t>
            </a:r>
            <a:r>
              <a:rPr lang="en-US" sz="2100" noProof="1"/>
              <a:t>Gosho</a:t>
            </a:r>
            <a:r>
              <a:rPr lang="en-US" sz="2100" dirty="0"/>
              <a:t>] =&gt; 0237-51713)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($array as $key =&gt; $value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Iterates through each of the key-value pairs in the array</a:t>
            </a: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Through Associative Arrays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22101" y="2651446"/>
            <a:ext cx="10544622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$greetings = ['UK' =&gt; 'Good morning', 'France' =&gt; 'Bonjour', 'Germany' =&gt; 'Gutten tag', 'Bulgaria' =&gt; 'Ko staa'];</a:t>
            </a:r>
          </a:p>
          <a:p>
            <a:pPr>
              <a:lnSpc>
                <a:spcPct val="110000"/>
              </a:lnSpc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 ($greetings as $key =&gt; $value) {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echo "In $key people say \"$value\".";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echo "&lt;br&gt;";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1026" name="Picture 2" descr="C:\Users\bubbles\Desktop\Arrays, Strings and Objects\PHP images\quotetoca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860" y="4343400"/>
            <a:ext cx="1905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75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Letters in Text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219200"/>
            <a:ext cx="10744200" cy="51733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"Learning PHP is fun! ";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$letters = [];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strtoupper($text);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($i = 0; $i &lt; strlen($text); $i++) {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$char = $text[$i];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if (ord($char) &gt;= ord('A') &amp;&amp; ord($char) &lt;= ord('Z')) {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if (isset($letters[$char])) {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$letters[$char]++;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 else {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$letters[$char] = 1;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print_r($letters);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6627812" y="3940828"/>
            <a:ext cx="3962400" cy="1012172"/>
          </a:xfrm>
          <a:prstGeom prst="wedgeRoundRectCallout">
            <a:avLst>
              <a:gd name="adj1" fmla="val -63808"/>
              <a:gd name="adj2" fmla="val -5743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isset($array[$i])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checks if the key exists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30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1447800"/>
            <a:ext cx="8938472" cy="820600"/>
          </a:xfrm>
        </p:spPr>
        <p:txBody>
          <a:bodyPr/>
          <a:lstStyle/>
          <a:p>
            <a:r>
              <a:rPr lang="en-US" dirty="0" smtClean="0"/>
              <a:t>Associative Arrays in PHP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231084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7" name="Picture 3" descr="C:\Users\bubbles\Desktop\Arrays, Strings and Objects\PHP images\51YRPZBYS5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16">
            <a:off x="3534864" y="2688520"/>
            <a:ext cx="3400426" cy="4273022"/>
          </a:xfrm>
          <a:prstGeom prst="rect">
            <a:avLst/>
          </a:prstGeom>
          <a:noFill/>
          <a:scene3d>
            <a:camera prst="isometricTop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bubbles\Desktop\Arrays, Strings and Objects\PHP images\PHP-C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607" y="2999096"/>
            <a:ext cx="3114005" cy="311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05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09863" y="1981200"/>
            <a:ext cx="6584949" cy="882697"/>
          </a:xfrm>
        </p:spPr>
        <p:txBody>
          <a:bodyPr/>
          <a:lstStyle/>
          <a:p>
            <a:pPr marL="514350" indent="-514350">
              <a:defRPr/>
            </a:pPr>
            <a:r>
              <a:rPr lang="en-US" dirty="0" smtClean="0"/>
              <a:t>Array Functions in PHP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62" y="3200400"/>
            <a:ext cx="3536950" cy="2245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7229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sort($array)</a:t>
            </a:r>
            <a:r>
              <a:rPr lang="en-US" b="1" dirty="0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– sorts an array by its values</a:t>
            </a:r>
            <a:endParaRPr lang="bg-BG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Arrays in PHP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84820" y="2057400"/>
            <a:ext cx="11049000" cy="18431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>
              <a:defRPr sz="23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400" noProof="1"/>
              <a:t>$languages = array('PHP', 'HTML', </a:t>
            </a:r>
            <a:r>
              <a:rPr lang="en-US" sz="2400" noProof="1" smtClean="0"/>
              <a:t>'Java</a:t>
            </a:r>
            <a:r>
              <a:rPr lang="en-US" sz="2400" noProof="1"/>
              <a:t>', </a:t>
            </a:r>
            <a:r>
              <a:rPr lang="en-US" sz="2400" noProof="1" smtClean="0"/>
              <a:t>'JavaScript</a:t>
            </a:r>
            <a:r>
              <a:rPr lang="en-US" sz="2400" noProof="1"/>
              <a:t>');</a:t>
            </a:r>
          </a:p>
          <a:p>
            <a:pPr>
              <a:lnSpc>
                <a:spcPct val="110000"/>
              </a:lnSpc>
            </a:pPr>
            <a:r>
              <a:rPr lang="en-US" sz="2400" noProof="1"/>
              <a:t>sort($languages);</a:t>
            </a:r>
          </a:p>
          <a:p>
            <a:pPr>
              <a:lnSpc>
                <a:spcPct val="110000"/>
              </a:lnSpc>
            </a:pPr>
            <a:r>
              <a:rPr lang="en-US" sz="2400" noProof="1"/>
              <a:t>print_r($languages);</a:t>
            </a:r>
          </a:p>
          <a:p>
            <a:pPr>
              <a:lnSpc>
                <a:spcPct val="110000"/>
              </a:lnSpc>
            </a:pPr>
            <a:r>
              <a:rPr lang="en-US" sz="2400" noProof="1" smtClean="0"/>
              <a:t>// </a:t>
            </a:r>
            <a:r>
              <a:rPr lang="en-US" sz="2400" noProof="1"/>
              <a:t>Array ( [0] =&gt; HTML [1] =&gt; Java [2] =&gt; </a:t>
            </a:r>
            <a:r>
              <a:rPr lang="en-US" sz="2400" noProof="1" smtClean="0"/>
              <a:t>JavaScript </a:t>
            </a:r>
            <a:r>
              <a:rPr lang="en-US" sz="2400" noProof="1"/>
              <a:t>[3] =&gt; </a:t>
            </a:r>
            <a:r>
              <a:rPr lang="en-US" sz="2400" noProof="1" smtClean="0"/>
              <a:t>PHP</a:t>
            </a:r>
            <a:endParaRPr lang="en-US" sz="2400" noProof="1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84820" y="4343400"/>
            <a:ext cx="11049000" cy="18431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nums = array(8, 23, 1, 254, 3);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sort($nums);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print_r($nums);</a:t>
            </a:r>
          </a:p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Array ( [0] =&gt;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[1] =&gt; 3 [2] =&gt; 8 [3] =&gt; 23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[4]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=&gt; 245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 */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3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284" y="1657582"/>
            <a:ext cx="6606328" cy="820600"/>
          </a:xfrm>
        </p:spPr>
        <p:txBody>
          <a:bodyPr/>
          <a:lstStyle/>
          <a:p>
            <a:r>
              <a:rPr lang="en-US" dirty="0" smtClean="0">
                <a:cs typeface="Consolas" pitchFamily="49" charset="0"/>
              </a:rPr>
              <a:t>Arrays in PHP</a:t>
            </a:r>
            <a:endParaRPr lang="en-US" dirty="0">
              <a:cs typeface="Consolas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74" y="2571982"/>
            <a:ext cx="3583748" cy="3524018"/>
          </a:xfrm>
          <a:prstGeom prst="roundRect">
            <a:avLst>
              <a:gd name="adj" fmla="val 1336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1082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b="1" noProof="1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ksort</a:t>
            </a:r>
            <a:r>
              <a:rPr lang="en-US" sz="3200" b="1" dirty="0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($array)</a:t>
            </a:r>
            <a:r>
              <a:rPr lang="en-US" sz="3200" b="1" dirty="0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  <a:r>
              <a:rPr lang="en-US" sz="3200" dirty="0" smtClean="0"/>
              <a:t>– sorts an array by its keys </a:t>
            </a:r>
          </a:p>
          <a:p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Arrays in PHP (2)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877704"/>
            <a:ext cx="10668000" cy="445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$students = array('Stoyan' =&gt; 6.00, 'Penka' =&gt; 5.78,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'Maria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 =&gt; 4.55, 'Stenli' =&gt; 5.02);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ksort($students);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print_r($students);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/* Array 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[Maria] =&gt; 4.55 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[Penka] =&gt; 5.78 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[Stenli] =&gt; 5.02 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[Stoyan] =&gt; 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6 </a:t>
            </a:r>
          </a:p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 */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4799012" y="4379884"/>
            <a:ext cx="3429000" cy="1437820"/>
          </a:xfrm>
          <a:prstGeom prst="wedgeRoundRectCallout">
            <a:avLst>
              <a:gd name="adj1" fmla="val -71363"/>
              <a:gd name="adj2" fmla="val -3144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keys are 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sorted lexicographically</a:t>
            </a:r>
            <a:b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(as strings)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26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Sorting students by their maximal grade 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uasort()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by User-Defined Compare Function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950763"/>
            <a:ext cx="10668000" cy="445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$arr = [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"Gosho" =&gt;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3.55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"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Mimi" =&gt; 6.00,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"Pesho" =&gt; [3.00, 3.50, 3.40],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"Zazi" =&gt; [5.00, 5.26]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uasort($arr, function ($a, $b) {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$first = is_array($a) ? max($a) : $a;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$second = is_array($b) ? max($b) : $b;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return $first - $second;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json_encode($arr);</a:t>
            </a:r>
            <a:endParaRPr lang="en-US" sz="25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935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b="1" noProof="1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array_merge</a:t>
            </a:r>
            <a:r>
              <a:rPr lang="en-US" b="1" dirty="0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($array1, $array2, …)</a:t>
            </a:r>
          </a:p>
          <a:p>
            <a:pPr lvl="1"/>
            <a:r>
              <a:rPr lang="en-US" dirty="0" smtClean="0">
                <a:cs typeface="Consolas" panose="020B0609020204030204" pitchFamily="49" charset="0"/>
              </a:rPr>
              <a:t>Joins (appends) the elements of one more arrays</a:t>
            </a:r>
          </a:p>
          <a:p>
            <a:pPr lvl="1"/>
            <a:r>
              <a:rPr lang="en-US" dirty="0" smtClean="0">
                <a:cs typeface="Consolas" panose="020B0609020204030204" pitchFamily="49" charset="0"/>
              </a:rPr>
              <a:t>Returns the merged array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Arrays in PHP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3352635"/>
            <a:ext cx="10668000" cy="2895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$lightColors = array('yellow', 'red', 'pink', 'magenta');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$darkColors = array('black', 'brown', 'purple', 'blue');</a:t>
            </a:r>
          </a:p>
          <a:p>
            <a:pPr>
              <a:spcBef>
                <a:spcPts val="1200"/>
              </a:spcBef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$allColors = array_merge($lightColors, $darkColors);</a:t>
            </a:r>
          </a:p>
          <a:p>
            <a:pPr>
              <a:spcBef>
                <a:spcPts val="1200"/>
              </a:spcBef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print_r($allColors);</a:t>
            </a:r>
          </a:p>
          <a:p>
            <a:pPr>
              <a:spcBef>
                <a:spcPts val="1200"/>
              </a:spcBef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Array ( [0] =&gt; yellow [1] =&gt; red [2] =&gt; pink [3] =&gt; magenta [4] =&gt; black [5] =&gt; brown [6] =&gt; purple [7] =&gt; blue )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74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implode($delimiter, $array)</a:t>
            </a:r>
            <a:r>
              <a:rPr lang="en-US" b="1" dirty="0" smtClean="0">
                <a:solidFill>
                  <a:srgbClr val="F3CD60"/>
                </a:solidFill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dirty="0" smtClean="0"/>
              <a:t>Joins array elements with a given separator</a:t>
            </a:r>
          </a:p>
          <a:p>
            <a:pPr lvl="1"/>
            <a:r>
              <a:rPr lang="en-US" dirty="0" smtClean="0"/>
              <a:t>Returns the result as string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Arrays in PHP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3417166"/>
            <a:ext cx="10668000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ingredientsArray = 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array('salt', 'peppers', 'tomatoes', 'walnuts', 'love');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$ingredientsString = implode(' + ', $ingredientsArray); </a:t>
            </a:r>
          </a:p>
          <a:p>
            <a:endParaRPr lang="en-US" sz="25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$ingredientsString . 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 =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gross cake';</a:t>
            </a:r>
          </a:p>
          <a:p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salt + peppers + tomatoes + walnuts + love = gross cake</a:t>
            </a:r>
            <a:endParaRPr lang="en-US" sz="25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63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extract($array)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dirty="0" smtClean="0"/>
              <a:t>– extracts the keys of the array into variables</a:t>
            </a:r>
          </a:p>
          <a:p>
            <a:endParaRPr lang="en-US" sz="3200" dirty="0" smtClean="0"/>
          </a:p>
          <a:p>
            <a:endParaRPr lang="en-US" sz="3200" dirty="0"/>
          </a:p>
          <a:p>
            <a:pPr>
              <a:spcBef>
                <a:spcPts val="2400"/>
              </a:spcBef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rsort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($array)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dirty="0" smtClean="0"/>
              <a:t>– sorts the array by values in reversed order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array_fill($startIndex,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$length, $value)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dirty="0" smtClean="0"/>
              <a:t>– fills an array with values in the specified range and returns it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Array Functions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5337049"/>
            <a:ext cx="10439400" cy="9875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$array = [];</a:t>
            </a:r>
          </a:p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$array =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array_fill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(0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'4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'); // [4, 4, 4, 4, 4]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84212" y="1883392"/>
            <a:ext cx="10439400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$people =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['John'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=&gt; 5000, '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Pesho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300];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extract($people);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$John; // 5000</a:t>
            </a:r>
          </a:p>
        </p:txBody>
      </p:sp>
    </p:spTree>
    <p:extLst>
      <p:ext uri="{BB962C8B-B14F-4D97-AF65-F5344CB8AC3E}">
        <p14:creationId xmlns:p14="http://schemas.microsoft.com/office/powerpoint/2010/main" val="158813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1826344"/>
            <a:ext cx="8938472" cy="820600"/>
          </a:xfrm>
        </p:spPr>
        <p:txBody>
          <a:bodyPr/>
          <a:lstStyle/>
          <a:p>
            <a:r>
              <a:rPr lang="en-US" dirty="0" smtClean="0"/>
              <a:t>Array Functions in PHP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2740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283" y="3810000"/>
            <a:ext cx="3810330" cy="22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7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60612" y="1447800"/>
            <a:ext cx="7543800" cy="820600"/>
          </a:xfrm>
        </p:spPr>
        <p:txBody>
          <a:bodyPr/>
          <a:lstStyle/>
          <a:p>
            <a:r>
              <a:rPr lang="en-US" dirty="0" smtClean="0">
                <a:cs typeface="Consolas" pitchFamily="49" charset="0"/>
              </a:rPr>
              <a:t>Strings in PHP</a:t>
            </a:r>
            <a:endParaRPr lang="en-US" dirty="0">
              <a:cs typeface="Consolas" pitchFamily="49" charset="0"/>
            </a:endParaRPr>
          </a:p>
        </p:txBody>
      </p:sp>
      <p:pic>
        <p:nvPicPr>
          <p:cNvPr id="2052" name="Picture 4" descr="C:\Users\bubbles\Desktop\Arrays, Strings and Objects\PHP images\images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1" y="2573070"/>
            <a:ext cx="4953002" cy="271352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bubbles\Desktop\Arrays, Strings and Objects\PHP images\string__3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2738">
            <a:off x="2493095" y="4264623"/>
            <a:ext cx="4114800" cy="1960091"/>
          </a:xfrm>
          <a:prstGeom prst="rect">
            <a:avLst/>
          </a:prstGeom>
          <a:noFill/>
          <a:effectLst>
            <a:innerShdw blurRad="63500" dist="50800" dir="108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43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 smtClean="0"/>
              <a:t> is a sequence of characters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/>
              <a:t>assigned a literal constant or a variable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/>
              <a:t>Text </a:t>
            </a:r>
            <a:r>
              <a:rPr lang="en-US" dirty="0" smtClean="0"/>
              <a:t>can be enclosed </a:t>
            </a:r>
            <a:r>
              <a:rPr lang="en-US" dirty="0"/>
              <a:t>in single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/>
              <a:t>) or double quotes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smtClean="0"/>
              <a:t>)</a:t>
            </a:r>
          </a:p>
          <a:p>
            <a:pPr lvl="1">
              <a:buClr>
                <a:srgbClr val="F0A22E"/>
              </a:buClr>
            </a:pPr>
            <a:endParaRPr lang="en-US" dirty="0"/>
          </a:p>
          <a:p>
            <a:pPr lvl="1">
              <a:buClr>
                <a:srgbClr val="F0A22E"/>
              </a:buClr>
            </a:pPr>
            <a:endParaRPr lang="en-US" dirty="0" smtClean="0"/>
          </a:p>
          <a:p>
            <a:pPr lvl="1">
              <a:buClr>
                <a:srgbClr val="F0A22E"/>
              </a:buClr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3000"/>
              </a:spcBef>
              <a:buClr>
                <a:srgbClr val="F0A22E"/>
              </a:buClr>
            </a:pPr>
            <a:r>
              <a:rPr lang="en-US" dirty="0" smtClean="0"/>
              <a:t>Strings in PHP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mutable</a:t>
            </a:r>
            <a:endParaRPr lang="en-US" dirty="0" smtClean="0"/>
          </a:p>
          <a:p>
            <a:pPr lvl="2">
              <a:lnSpc>
                <a:spcPct val="100000"/>
              </a:lnSpc>
              <a:buClr>
                <a:srgbClr val="F0A22E"/>
              </a:buClr>
            </a:pPr>
            <a:r>
              <a:rPr lang="en-US" dirty="0" smtClean="0"/>
              <a:t>Therefore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concatenation</a:t>
            </a:r>
            <a:r>
              <a:rPr lang="en-US" dirty="0" smtClean="0"/>
              <a:t> is a relatively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fast</a:t>
            </a:r>
            <a:r>
              <a:rPr lang="en-US" dirty="0" smtClean="0"/>
              <a:t> operation</a:t>
            </a:r>
            <a:endParaRPr lang="en-US" sz="2600" dirty="0"/>
          </a:p>
        </p:txBody>
      </p:sp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 in PHP</a:t>
            </a:r>
            <a:endParaRPr lang="bg-BG" dirty="0" smtClean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684212" y="3193031"/>
            <a:ext cx="10820400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&lt;?php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$person = '&lt;span class="person"&gt;Mr. Svetlin Nakov&lt;/span&gt;';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$company = "&lt;span class='company'&gt;Software University&lt;/span&gt;";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$person . ' works @ ' . $company;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?&gt;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84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Single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quotes </a:t>
            </a:r>
            <a:r>
              <a:rPr lang="en-US" sz="3200" dirty="0"/>
              <a:t>are </a:t>
            </a:r>
            <a:r>
              <a:rPr lang="en-US" sz="3200" dirty="0" smtClean="0"/>
              <a:t>acceptable in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double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quoted </a:t>
            </a:r>
            <a:r>
              <a:rPr lang="en-US" sz="3200" dirty="0"/>
              <a:t>strings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3200" dirty="0" smtClean="0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Double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quotes are </a:t>
            </a:r>
            <a:r>
              <a:rPr lang="en-US" sz="3200" dirty="0" smtClean="0"/>
              <a:t>acceptable in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single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3200" dirty="0" smtClean="0"/>
              <a:t>quoted strings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r>
              <a:rPr lang="en-US" sz="3200" dirty="0" smtClean="0"/>
              <a:t>Variables in double quotes are replaced with their value</a:t>
            </a:r>
          </a:p>
        </p:txBody>
      </p:sp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Syntax</a:t>
            </a:r>
            <a:endParaRPr lang="bg-BG" dirty="0" smtClean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684212" y="1835570"/>
            <a:ext cx="10820402" cy="602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"&lt;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p&gt;I'm a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Software Developer&lt;/p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&gt;";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3206088"/>
            <a:ext cx="10820402" cy="602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'&lt;span&gt;At "Software University"&lt;/span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&gt;';</a:t>
            </a:r>
            <a:endParaRPr lang="en-US" sz="25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84212" y="4648200"/>
            <a:ext cx="10820402" cy="17569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$name = 'Nakov';</a:t>
            </a:r>
          </a:p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$age = 25;</a:t>
            </a:r>
          </a:p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"I'm $name and I'm $age years old.";</a:t>
            </a:r>
          </a:p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text; // I'm Nakov and I'm 25 years old.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3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string interpolation syntax</a:t>
            </a:r>
          </a:p>
          <a:p>
            <a:pPr lvl="1"/>
            <a:r>
              <a:rPr lang="en-US" sz="3000" dirty="0" smtClean="0"/>
              <a:t>Directly calling variables in double quotation marks (e.g. </a:t>
            </a:r>
            <a:r>
              <a:rPr lang="en-US" sz="3000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3000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3000" dirty="0" smtClean="0">
                <a:latin typeface="+mj-lt"/>
                <a:cs typeface="Consolas" panose="020B0609020204030204" pitchFamily="49" charset="0"/>
              </a:rPr>
              <a:t>)</a:t>
            </a:r>
            <a:endParaRPr lang="en-US" sz="3000" dirty="0">
              <a:latin typeface="+mj-lt"/>
              <a:cs typeface="Consolas" panose="020B0609020204030204" pitchFamily="49" charset="0"/>
            </a:endParaRPr>
          </a:p>
          <a:p>
            <a:r>
              <a:rPr lang="en-US" dirty="0" smtClean="0">
                <a:cs typeface="Consolas" panose="020B0609020204030204" pitchFamily="49" charset="0"/>
              </a:rPr>
              <a:t>Complex string </a:t>
            </a:r>
            <a:r>
              <a:rPr lang="en-US" dirty="0">
                <a:solidFill>
                  <a:prstClr val="white"/>
                </a:solidFill>
              </a:rPr>
              <a:t>interpolation </a:t>
            </a:r>
            <a:r>
              <a:rPr lang="en-US" dirty="0" smtClean="0">
                <a:cs typeface="Consolas" panose="020B0609020204030204" pitchFamily="49" charset="0"/>
              </a:rPr>
              <a:t>syntax</a:t>
            </a: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Calling variables inside curly parentheses (e.g. </a:t>
            </a:r>
            <a:r>
              <a:rPr lang="en-US" sz="3000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{$str}</a:t>
            </a:r>
            <a:r>
              <a:rPr lang="en-US" sz="3000" b="1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3000" dirty="0" smtClean="0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Useful when separating variable from text after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Interpolating Variables in Strings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83346" y="4571329"/>
            <a:ext cx="10545066" cy="13722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$popularName = "Pesho";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"This is $popularName."; // This is Pesho.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"These are {$popularNames}s."; // These are Peshos.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46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59" name="Rectangle 27"/>
          <p:cNvSpPr>
            <a:spLocks noChangeArrowheads="1"/>
          </p:cNvSpPr>
          <p:nvPr/>
        </p:nvSpPr>
        <p:spPr bwMode="auto">
          <a:xfrm>
            <a:off x="3597397" y="4664076"/>
            <a:ext cx="5279709" cy="1736724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Arrays?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990600"/>
            <a:ext cx="11579384" cy="5665304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array</a:t>
            </a:r>
            <a:r>
              <a:rPr lang="en-US" dirty="0"/>
              <a:t> 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ordered sequence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 elements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The </a:t>
            </a:r>
            <a:r>
              <a:rPr lang="en-US" dirty="0"/>
              <a:t>order of the elements </a:t>
            </a:r>
            <a:r>
              <a:rPr lang="en-US" dirty="0" smtClean="0"/>
              <a:t>is fixed</a:t>
            </a:r>
            <a:endParaRPr lang="en-US" dirty="0"/>
          </a:p>
          <a:p>
            <a:pPr lvl="1">
              <a:lnSpc>
                <a:spcPct val="95000"/>
              </a:lnSpc>
            </a:pPr>
            <a:r>
              <a:rPr lang="en-US" dirty="0" smtClean="0"/>
              <a:t>Can get the current length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count($array)</a:t>
            </a:r>
            <a:r>
              <a:rPr lang="en-US" dirty="0" smtClean="0"/>
              <a:t>)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In PHP arrays can change their size at runtime (add / delete)</a:t>
            </a:r>
            <a:endParaRPr lang="bg-BG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28050" name="Text Box 18"/>
          <p:cNvSpPr txBox="1">
            <a:spLocks noChangeArrowheads="1"/>
          </p:cNvSpPr>
          <p:nvPr/>
        </p:nvSpPr>
        <p:spPr bwMode="auto">
          <a:xfrm>
            <a:off x="4525191" y="4763471"/>
            <a:ext cx="347723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36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sp>
        <p:nvSpPr>
          <p:cNvPr id="428055" name="AutoShape 23"/>
          <p:cNvSpPr>
            <a:spLocks noChangeArrowheads="1"/>
          </p:cNvSpPr>
          <p:nvPr/>
        </p:nvSpPr>
        <p:spPr bwMode="auto">
          <a:xfrm>
            <a:off x="1356560" y="5007628"/>
            <a:ext cx="1918452" cy="1012172"/>
          </a:xfrm>
          <a:prstGeom prst="wedgeRoundRectCallout">
            <a:avLst>
              <a:gd name="adj1" fmla="val 94756"/>
              <a:gd name="adj2" fmla="val 2354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Array of 5 elements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28057" name="AutoShape 25"/>
          <p:cNvSpPr>
            <a:spLocks noChangeArrowheads="1"/>
          </p:cNvSpPr>
          <p:nvPr/>
        </p:nvSpPr>
        <p:spPr bwMode="auto">
          <a:xfrm>
            <a:off x="9164020" y="4738048"/>
            <a:ext cx="1766149" cy="1012172"/>
          </a:xfrm>
          <a:prstGeom prst="wedgeRoundRectCallout">
            <a:avLst>
              <a:gd name="adj1" fmla="val -104308"/>
              <a:gd name="adj2" fmla="val -1391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 index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28056" name="AutoShape 24"/>
          <p:cNvSpPr>
            <a:spLocks noChangeArrowheads="1"/>
          </p:cNvSpPr>
          <p:nvPr/>
        </p:nvSpPr>
        <p:spPr bwMode="auto">
          <a:xfrm>
            <a:off x="2464108" y="3667116"/>
            <a:ext cx="3477904" cy="586523"/>
          </a:xfrm>
          <a:prstGeom prst="wedgeRoundRectCallout">
            <a:avLst>
              <a:gd name="adj1" fmla="val 31364"/>
              <a:gd name="adj2" fmla="val 28356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Element of an array</a:t>
            </a:r>
            <a:endParaRPr lang="bg-BG" sz="2800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graphicFrame>
        <p:nvGraphicFramePr>
          <p:cNvPr id="10" name="Group 134"/>
          <p:cNvGraphicFramePr>
            <a:graphicFrameLocks/>
          </p:cNvGraphicFramePr>
          <p:nvPr>
            <p:extLst/>
          </p:nvPr>
        </p:nvGraphicFramePr>
        <p:xfrm>
          <a:off x="4367663" y="5462234"/>
          <a:ext cx="3821705" cy="590550"/>
        </p:xfrm>
        <a:graphic>
          <a:graphicData uri="http://schemas.openxmlformats.org/drawingml/2006/table">
            <a:tbl>
              <a:tblPr/>
              <a:tblGrid>
                <a:gridCol w="764341"/>
                <a:gridCol w="764341"/>
                <a:gridCol w="764341"/>
                <a:gridCol w="764341"/>
                <a:gridCol w="764341"/>
              </a:tblGrid>
              <a:tr h="5905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1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55" grpId="0" animBg="1"/>
      <p:bldP spid="428057" grpId="0" animBg="1"/>
      <p:bldP spid="42805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Heredoc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syntax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&lt;&lt;&lt;EOD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dirty="0" smtClean="0"/>
              <a:t>..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EOD;</a:t>
            </a:r>
          </a:p>
        </p:txBody>
      </p:sp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Heredoc</a:t>
            </a:r>
            <a:r>
              <a:rPr lang="en-US" dirty="0" smtClean="0"/>
              <a:t> Syntax for PHP Strings</a:t>
            </a:r>
            <a:endParaRPr lang="bg-BG" dirty="0" smtClean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2057400"/>
            <a:ext cx="10591800" cy="42192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$name = "Didko";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$str = &lt;&lt;&lt;EOD</a:t>
            </a:r>
          </a:p>
          <a:p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name is $name and I am</a:t>
            </a:r>
          </a:p>
          <a:p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very, very happy.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EOD;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$str;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is Didko and I am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very, very happy.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</a:t>
            </a:r>
            <a:endParaRPr lang="en-US" sz="25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44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In PHP, </a:t>
            </a:r>
            <a:r>
              <a:rPr lang="en-US" sz="3200" dirty="0" smtClean="0"/>
              <a:t>there are two operators for combining strings:</a:t>
            </a:r>
            <a:endParaRPr lang="en-US" sz="3200" dirty="0"/>
          </a:p>
          <a:p>
            <a:pPr lvl="1"/>
            <a:r>
              <a:rPr lang="en-US" sz="3000" dirty="0"/>
              <a:t>Concatenation </a:t>
            </a:r>
            <a:r>
              <a:rPr lang="en-US" sz="3000" dirty="0" smtClean="0"/>
              <a:t>operator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spcAft>
                <a:spcPts val="3600"/>
              </a:spcAft>
            </a:pPr>
            <a:r>
              <a:rPr lang="en-US" sz="3000" dirty="0"/>
              <a:t>Concatenation assignment operator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.=</a:t>
            </a:r>
          </a:p>
          <a:p>
            <a:pPr marL="377887" lvl="1" indent="0">
              <a:buNone/>
            </a:pPr>
            <a:endParaRPr lang="en-US" sz="2800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sz="4000" dirty="0" smtClean="0"/>
          </a:p>
          <a:p>
            <a:pPr lvl="1"/>
            <a:r>
              <a:rPr lang="en-US" sz="3000" dirty="0" smtClean="0"/>
              <a:t>The escape </a:t>
            </a:r>
            <a:r>
              <a:rPr lang="en-US" sz="3000" dirty="0"/>
              <a:t>character is the backslash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</a:t>
            </a:r>
            <a:r>
              <a:rPr lang="en-US" dirty="0" smtClean="0"/>
              <a:t>Concatenation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38804" y="3112366"/>
            <a:ext cx="10745534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&lt;?php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$homeTown = "Madan";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$currentTown = "Sofia";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$homeTownDescription = "My home town is " . $homeTown . "\n";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$homeTownDescription .= "But now I am in " . $currentTown;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$homeTownDescription;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4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default PHP uses the legacy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8-bit </a:t>
            </a:r>
            <a:r>
              <a:rPr lang="en-US" dirty="0" smtClean="0"/>
              <a:t>character encoding</a:t>
            </a:r>
          </a:p>
          <a:p>
            <a:pPr lvl="1"/>
            <a:r>
              <a:rPr lang="en-US" dirty="0" smtClean="0"/>
              <a:t>Like ASCII, ISO-8859-1, windows-1251, KOI8-R, …</a:t>
            </a:r>
          </a:p>
          <a:p>
            <a:pPr lvl="1"/>
            <a:r>
              <a:rPr lang="en-US" dirty="0" smtClean="0"/>
              <a:t>Limited to 256 different characters</a:t>
            </a:r>
          </a:p>
          <a:p>
            <a:r>
              <a:rPr lang="en-US" dirty="0" smtClean="0"/>
              <a:t>You may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 smtClean="0"/>
              <a:t> strings as well, but:</a:t>
            </a:r>
          </a:p>
          <a:p>
            <a:pPr lvl="1"/>
            <a:r>
              <a:rPr lang="en-US" dirty="0" smtClean="0"/>
              <a:t>Most PHP string functions will work incorrectly</a:t>
            </a:r>
          </a:p>
          <a:p>
            <a:pPr lvl="1"/>
            <a:r>
              <a:rPr lang="en-US" dirty="0" smtClean="0"/>
              <a:t>You should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multi-byte string functions</a:t>
            </a:r>
          </a:p>
          <a:p>
            <a:pPr lvl="1"/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mb_substr()</a:t>
            </a:r>
            <a:r>
              <a:rPr lang="en-US" dirty="0" smtClean="0"/>
              <a:t> instead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Unicode Strings in 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26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Unicode Strings in PHP –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 smtClean="0"/>
              <a:t> text and processing it letter by letter: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56730" y="1981200"/>
            <a:ext cx="10909682" cy="44038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mb_internal_encoding("utf-8");</a:t>
            </a:r>
          </a:p>
          <a:p>
            <a:pPr>
              <a:spcBef>
                <a:spcPts val="600"/>
              </a:spcBef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header('Content-Type: text/html; charset=utf-8');</a:t>
            </a:r>
          </a:p>
          <a:p>
            <a:pPr>
              <a:spcBef>
                <a:spcPts val="600"/>
              </a:spcBef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$str = 'Hello, </a:t>
            </a:r>
            <a:r>
              <a:rPr lang="ja-JP" alt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你好，你怎么</a:t>
            </a:r>
            <a:r>
              <a:rPr lang="ja-JP" alt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样</a:t>
            </a:r>
            <a:r>
              <a:rPr lang="bg-BG" altLang="ja-JP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ar-AE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السلام عليكم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bg-BG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з</a:t>
            </a:r>
            <a:r>
              <a:rPr lang="ru-RU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драсти</a:t>
            </a:r>
            <a:r>
              <a:rPr lang="ru-RU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</a:p>
          <a:p>
            <a:pPr>
              <a:spcBef>
                <a:spcPts val="600"/>
              </a:spcBef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"&lt;p&gt;str = \"$str\"&lt;/p&gt;";</a:t>
            </a:r>
          </a:p>
          <a:p>
            <a:pPr>
              <a:spcBef>
                <a:spcPts val="600"/>
              </a:spcBef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($i = 0; $i &lt; mb_strlen($str); $i++) {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// $letter = $str[$i]; // this is incorrect!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$letter = mb_substr($str, $i, 1);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echo "str[$i] = $letter&lt;br /&gt;\n";</a:t>
            </a:r>
          </a:p>
          <a:p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180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1447800"/>
            <a:ext cx="8938472" cy="820600"/>
          </a:xfrm>
        </p:spPr>
        <p:txBody>
          <a:bodyPr/>
          <a:lstStyle/>
          <a:p>
            <a:r>
              <a:rPr lang="en-US" dirty="0" smtClean="0"/>
              <a:t>Strings in PHP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2249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170" name="Picture 2" descr="C:\Users\bubbles\Desktop\Arrays, Strings and Objects\PHP images\php-str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3215878"/>
            <a:ext cx="3941762" cy="295632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04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1447800"/>
            <a:ext cx="9220200" cy="820600"/>
          </a:xfrm>
        </p:spPr>
        <p:txBody>
          <a:bodyPr/>
          <a:lstStyle/>
          <a:p>
            <a:r>
              <a:rPr lang="en-US" dirty="0">
                <a:cs typeface="Consolas" pitchFamily="49" charset="0"/>
              </a:rPr>
              <a:t>Manipulating Strings</a:t>
            </a:r>
          </a:p>
        </p:txBody>
      </p:sp>
      <p:pic>
        <p:nvPicPr>
          <p:cNvPr id="1026" name="Picture 2" descr="C:\Users\bubbles\Desktop\Arrays, Strings and Objects\PHP images\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2" y="2362200"/>
            <a:ext cx="5334000" cy="3995352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55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strpos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($input, $find)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altLang="bg-BG" sz="3200" dirty="0" smtClean="0"/>
              <a:t>– a </a:t>
            </a:r>
            <a:r>
              <a:rPr lang="en-US" altLang="bg-BG" sz="3200" dirty="0" smtClean="0">
                <a:solidFill>
                  <a:schemeClr val="tx2">
                    <a:lumMod val="75000"/>
                  </a:schemeClr>
                </a:solidFill>
              </a:rPr>
              <a:t>case-sensitive</a:t>
            </a:r>
            <a:r>
              <a:rPr lang="en-US" altLang="bg-BG" sz="3200" dirty="0" smtClean="0"/>
              <a:t> search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bg-BG" sz="3000" dirty="0" smtClean="0"/>
              <a:t>Returns the </a:t>
            </a:r>
            <a:r>
              <a:rPr lang="en-US" altLang="bg-BG" sz="3000" dirty="0" smtClean="0">
                <a:solidFill>
                  <a:schemeClr val="tx2">
                    <a:lumMod val="75000"/>
                  </a:schemeClr>
                </a:solidFill>
              </a:rPr>
              <a:t>index </a:t>
            </a:r>
            <a:r>
              <a:rPr lang="en-US" altLang="bg-BG" sz="3000" dirty="0" smtClean="0"/>
              <a:t>of the </a:t>
            </a:r>
            <a:r>
              <a:rPr lang="en-US" altLang="bg-BG" sz="3000" dirty="0" smtClean="0">
                <a:solidFill>
                  <a:schemeClr val="tx2">
                    <a:lumMod val="75000"/>
                  </a:schemeClr>
                </a:solidFill>
              </a:rPr>
              <a:t>first occurrence </a:t>
            </a:r>
            <a:r>
              <a:rPr lang="en-US" altLang="bg-BG" sz="3000" dirty="0" smtClean="0"/>
              <a:t>of string in another string</a:t>
            </a:r>
          </a:p>
          <a:p>
            <a:pPr lvl="1">
              <a:lnSpc>
                <a:spcPct val="100000"/>
              </a:lnSpc>
            </a:pPr>
            <a:endParaRPr lang="en-US" altLang="bg-BG" sz="3000" dirty="0"/>
          </a:p>
          <a:p>
            <a:pPr lvl="1">
              <a:lnSpc>
                <a:spcPct val="100000"/>
              </a:lnSpc>
            </a:pPr>
            <a:endParaRPr lang="en-US" altLang="bg-BG" sz="3000" dirty="0" smtClean="0"/>
          </a:p>
          <a:p>
            <a:pPr lvl="1">
              <a:lnSpc>
                <a:spcPct val="100000"/>
              </a:lnSpc>
            </a:pPr>
            <a:endParaRPr lang="en-US" altLang="bg-BG" sz="3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bg-BG" sz="3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strstr</a:t>
            </a:r>
            <a:r>
              <a:rPr lang="en-US" altLang="bg-BG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($input, $find, [</a:t>
            </a:r>
            <a:r>
              <a:rPr lang="en-US" altLang="bg-BG" sz="3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altLang="bg-BG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r>
              <a:rPr lang="en-US" altLang="bg-BG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altLang="bg-BG" sz="3400" dirty="0" smtClean="0">
                <a:cs typeface="Consolas" panose="020B0609020204030204" pitchFamily="49" charset="0"/>
              </a:rPr>
              <a:t>– f</a:t>
            </a:r>
            <a:r>
              <a:rPr lang="en-US" sz="3400" dirty="0" smtClean="0"/>
              <a:t>inds the 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400" dirty="0" smtClean="0"/>
              <a:t> 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occurrence</a:t>
            </a:r>
            <a:r>
              <a:rPr lang="en-US" sz="3400" dirty="0" smtClean="0"/>
              <a:t> of a string and returns everything 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before</a:t>
            </a:r>
            <a:r>
              <a:rPr lang="en-US" sz="3400" dirty="0" smtClean="0"/>
              <a:t> or 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after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</a:t>
            </a:r>
            <a:r>
              <a:rPr lang="en-US" dirty="0"/>
              <a:t>Characters and Substrings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2560095"/>
            <a:ext cx="10591800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$soliloquy = "To be or not be that is the question.";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strpos($soliloquy, "that"); // 16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var_dump(strpos($soliloquy, "nothing")); // bool(false)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760412" y="5388592"/>
            <a:ext cx="10591800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strstr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 is madness!\n",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"is ")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madness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strstr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 is madness!", " is", true); //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</a:p>
        </p:txBody>
      </p:sp>
    </p:spTree>
    <p:extLst>
      <p:ext uri="{BB962C8B-B14F-4D97-AF65-F5344CB8AC3E}">
        <p14:creationId xmlns:p14="http://schemas.microsoft.com/office/powerpoint/2010/main" val="224243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altLang="bg-BG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$</a:t>
            </a: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$count)</a:t>
            </a:r>
            <a:r>
              <a:rPr lang="en-US" altLang="bg-BG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–</a:t>
            </a:r>
            <a:r>
              <a:rPr lang="en-US" altLang="bg-BG" sz="3200" dirty="0" smtClean="0"/>
              <a:t> extracts 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$count</a:t>
            </a:r>
            <a:r>
              <a:rPr lang="en-US" altLang="bg-BG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bg-BG" sz="3200" dirty="0" smtClean="0"/>
              <a:t>characters </a:t>
            </a:r>
            <a:r>
              <a:rPr lang="en-US" altLang="bg-BG" sz="3200" dirty="0"/>
              <a:t>from the </a:t>
            </a:r>
            <a:r>
              <a:rPr lang="en-US" altLang="bg-BG" sz="3200" dirty="0" smtClean="0"/>
              <a:t>start or end </a:t>
            </a:r>
            <a:r>
              <a:rPr lang="en-US" altLang="bg-BG" sz="3200" dirty="0"/>
              <a:t>of a </a:t>
            </a:r>
            <a:r>
              <a:rPr lang="en-US" altLang="bg-BG" sz="3200" dirty="0" smtClean="0"/>
              <a:t>string</a:t>
            </a:r>
            <a:endParaRPr lang="en-US" altLang="bg-BG" sz="32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[$i]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3200" dirty="0" smtClean="0">
                <a:latin typeface="Consolas" pitchFamily="49" charset="0"/>
                <a:cs typeface="Consolas" pitchFamily="49" charset="0"/>
              </a:rPr>
              <a:t>–</a:t>
            </a:r>
            <a:r>
              <a:rPr lang="en-US" sz="3200" dirty="0" smtClean="0">
                <a:latin typeface="+mj-lt"/>
                <a:cs typeface="Consolas" pitchFamily="49" charset="0"/>
              </a:rPr>
              <a:t> gets a character by index</a:t>
            </a:r>
            <a:endParaRPr lang="bg-BG" sz="3200" dirty="0">
              <a:solidFill>
                <a:schemeClr val="tx2">
                  <a:lumMod val="75000"/>
                </a:schemeClr>
              </a:solidFill>
              <a:latin typeface="+mj-lt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Characters </a:t>
            </a:r>
            <a:r>
              <a:rPr lang="en-US" dirty="0"/>
              <a:t>and </a:t>
            </a:r>
            <a:r>
              <a:rPr lang="en-US" dirty="0" smtClean="0"/>
              <a:t>Substrings (2)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04746" y="2416792"/>
            <a:ext cx="10439400" cy="20455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</a:pP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= "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abcdef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pPr>
              <a:lnSpc>
                <a:spcPct val="95000"/>
              </a:lnSpc>
            </a:pP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substr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1) ."\n";     //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bcdef</a:t>
            </a:r>
            <a:endParaRPr lang="en-US" sz="25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substr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-2) ."\n";    //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ef</a:t>
            </a:r>
            <a:endParaRPr lang="en-US" sz="25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substr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0, 3) ."\n";  //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endParaRPr lang="en-US" sz="25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substr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-3, 1);       // d 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5413249"/>
            <a:ext cx="10439400" cy="9875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"Apples";</a:t>
            </a:r>
          </a:p>
          <a:p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str[2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]; // p </a:t>
            </a:r>
          </a:p>
        </p:txBody>
      </p:sp>
    </p:spTree>
    <p:extLst>
      <p:ext uri="{BB962C8B-B14F-4D97-AF65-F5344CB8AC3E}">
        <p14:creationId xmlns:p14="http://schemas.microsoft.com/office/powerpoint/2010/main" val="124798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–</a:t>
            </a:r>
            <a:r>
              <a:rPr lang="en-US" sz="3200" b="1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latin typeface="Calibri" pitchFamily="34" charset="0"/>
                <a:cs typeface="Calibri" pitchFamily="34" charset="0"/>
              </a:rPr>
              <a:t>returns the length of the string</a:t>
            </a:r>
            <a:endParaRPr lang="en-US" sz="3200" dirty="0" smtClean="0"/>
          </a:p>
          <a:p>
            <a:pPr>
              <a:spcAft>
                <a:spcPts val="1200"/>
              </a:spcAft>
            </a:pPr>
            <a:endParaRPr lang="en-US" sz="2800" dirty="0"/>
          </a:p>
          <a:p>
            <a:pPr>
              <a:lnSpc>
                <a:spcPct val="100000"/>
              </a:lnSpc>
              <a:spcAft>
                <a:spcPts val="9600"/>
              </a:spcAft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str_word_count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–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re</a:t>
            </a:r>
            <a:r>
              <a:rPr lang="en-US" sz="3200" dirty="0" smtClean="0"/>
              <a:t>turns the number of words in a text </a:t>
            </a:r>
          </a:p>
          <a:p>
            <a:pPr>
              <a:lnSpc>
                <a:spcPct val="100000"/>
              </a:lnSpc>
              <a:spcAft>
                <a:spcPts val="10800"/>
              </a:spcAft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count_chars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$str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dirty="0" smtClean="0">
                <a:latin typeface="+mj-lt"/>
                <a:cs typeface="Consolas" pitchFamily="49" charset="0"/>
              </a:rPr>
              <a:t> 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–</a:t>
            </a:r>
            <a:r>
              <a:rPr lang="en-US" sz="3200" dirty="0" smtClean="0">
                <a:latin typeface="+mj-lt"/>
                <a:cs typeface="Consolas" pitchFamily="49" charset="0"/>
              </a:rPr>
              <a:t> returns an associative array holding the value of all ASCII symbols as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keys</a:t>
            </a:r>
            <a:r>
              <a:rPr lang="en-US" dirty="0" smtClean="0"/>
              <a:t> and their count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values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Strings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84212" y="5413249"/>
            <a:ext cx="10744200" cy="9875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$hi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Helloooooo";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count_chars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hi)[111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]; // 6 (o = 111)</a:t>
            </a:r>
            <a:endParaRPr lang="en-US" sz="25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84212" y="1759370"/>
            <a:ext cx="10733319" cy="602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Software University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"); // 19 </a:t>
            </a:r>
            <a:endParaRPr lang="en-US" sz="25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84212" y="3127249"/>
            <a:ext cx="10744200" cy="9875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$countries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"Bulgaria, Brazil, Italy, USA, Germany";</a:t>
            </a:r>
          </a:p>
          <a:p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str_word_count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countries); // 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 </a:t>
            </a:r>
            <a:endParaRPr lang="en-US" sz="25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05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ord($str[$i])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latin typeface="+mj-lt"/>
              </a:rPr>
              <a:t>– </a:t>
            </a:r>
            <a:r>
              <a:rPr lang="en-US" sz="3200" dirty="0" smtClean="0"/>
              <a:t>returns the ASCII value of the character</a:t>
            </a:r>
          </a:p>
          <a:p>
            <a:endParaRPr lang="en-US" sz="3200" dirty="0" smtClean="0"/>
          </a:p>
          <a:p>
            <a:endParaRPr lang="en-US" sz="2500" dirty="0"/>
          </a:p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chr($value)</a:t>
            </a:r>
            <a:r>
              <a:rPr lang="en-US" sz="3200" dirty="0" smtClean="0"/>
              <a:t> – returns the character by ASCII value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Character ASCII Values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5590" y="1905000"/>
            <a:ext cx="10591800" cy="9875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"Call me Banana-man!";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ord($text[8]); // 66</a:t>
            </a:r>
            <a:endParaRPr lang="en-US" sz="25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5590" y="3752000"/>
            <a:ext cx="10591800" cy="2572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"SoftUni";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($i = 0; $i &lt; strlen($text); $i++) {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$ascii = ord($text[$i]);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$text[$i] = chr($ascii + 5);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$text; //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XtkyZsn</a:t>
            </a:r>
            <a:endParaRPr lang="en-US" sz="25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15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17051" y="1954518"/>
            <a:ext cx="596796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Creating Arrays </a:t>
            </a:r>
            <a:endParaRPr lang="en-US" dirty="0"/>
          </a:p>
        </p:txBody>
      </p:sp>
      <p:pic>
        <p:nvPicPr>
          <p:cNvPr id="68610" name="Picture 2" descr="http://www.siwc.in/glassesrow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380411" y="1259376"/>
            <a:ext cx="3097399" cy="4989023"/>
          </a:xfrm>
          <a:prstGeom prst="roundRect">
            <a:avLst>
              <a:gd name="adj" fmla="val 22417"/>
            </a:avLst>
          </a:prstGeom>
          <a:noFill/>
          <a:effectLst>
            <a:softEdge rad="127000"/>
          </a:effectLst>
        </p:spPr>
      </p:pic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450359">
            <a:off x="1137693" y="3370036"/>
            <a:ext cx="6769231" cy="1972210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5" name="Picture 2" descr="C:\Users\Peter\Pictures\Kartinki Telerik\left_unspoken_2_tmb.jpg"/>
          <p:cNvPicPr>
            <a:picLocks noChangeAspect="1" noChangeArrowheads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193" y="3433113"/>
            <a:ext cx="3406499" cy="1927018"/>
          </a:xfrm>
          <a:prstGeom prst="ellipse">
            <a:avLst/>
          </a:prstGeom>
          <a:noFill/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42569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str_replace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($target, $replace, $</a:t>
            </a: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bg-BG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– </a:t>
            </a:r>
            <a:r>
              <a:rPr lang="en-US" sz="3200" dirty="0" smtClean="0"/>
              <a:t>replaces all occurrences of the target string with the replacement string</a:t>
            </a:r>
          </a:p>
          <a:p>
            <a:pPr>
              <a:lnSpc>
                <a:spcPct val="110000"/>
              </a:lnSpc>
            </a:pPr>
            <a:endParaRPr lang="en-US" sz="3200" dirty="0"/>
          </a:p>
          <a:p>
            <a:pPr>
              <a:lnSpc>
                <a:spcPct val="110000"/>
              </a:lnSpc>
            </a:pPr>
            <a:endParaRPr lang="en-US" sz="3200" dirty="0" smtClean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str_ireplace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$target, </a:t>
            </a:r>
            <a:r>
              <a:rPr lang="en-US" altLang="bg-BG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$replace, $</a:t>
            </a:r>
            <a:r>
              <a:rPr lang="en-US" alt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3200" dirty="0" smtClean="0"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dirty="0" smtClean="0">
                <a:latin typeface="+mj-lt"/>
                <a:cs typeface="Consolas" pitchFamily="49" charset="0"/>
              </a:rPr>
              <a:t> </a:t>
            </a:r>
            <a:r>
              <a:rPr lang="en-US" sz="3200" dirty="0" smtClean="0">
                <a:cs typeface="Consolas" pitchFamily="49" charset="0"/>
              </a:rPr>
              <a:t>case-insensitive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200" dirty="0" smtClean="0">
                <a:cs typeface="Consolas" pitchFamily="49" charset="0"/>
              </a:rPr>
              <a:t>replacing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Replacing</a:t>
            </a:r>
            <a:endParaRPr lang="bg-BG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46085" y="5105400"/>
            <a:ext cx="10529926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HaHAhaHAHhaha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iReplace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str_ireplace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A", "o",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$text);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iReplace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HoHohoHoHhoho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746085" y="2407695"/>
            <a:ext cx="10529926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$email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"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bignakov@example.com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newEmail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str_replace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bignakov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juniornakov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", $email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newEmail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juniornakov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@example.com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57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str_split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$</a:t>
            </a:r>
            <a:r>
              <a:rPr lang="en-US" altLang="bg-BG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bg-BG" sz="3200" dirty="0"/>
              <a:t> –</a:t>
            </a:r>
            <a:r>
              <a:rPr lang="en-US" altLang="bg-BG" sz="3200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altLang="bg-BG" sz="3200" dirty="0" smtClean="0"/>
              <a:t>splits </a:t>
            </a:r>
            <a:r>
              <a:rPr lang="en-US" altLang="bg-BG" sz="3200" dirty="0"/>
              <a:t>each character </a:t>
            </a:r>
            <a:r>
              <a:rPr lang="en-US" altLang="bg-BG" sz="3200" dirty="0" smtClean="0"/>
              <a:t>into </a:t>
            </a:r>
            <a:r>
              <a:rPr lang="en-US" altLang="bg-BG" sz="3200" dirty="0"/>
              <a:t>a string </a:t>
            </a:r>
            <a:r>
              <a:rPr lang="en-US" altLang="bg-BG" sz="3200" dirty="0" smtClean="0"/>
              <a:t>and returns an array</a:t>
            </a:r>
            <a:endParaRPr lang="en-US" altLang="bg-BG" sz="3200" dirty="0"/>
          </a:p>
          <a:p>
            <a:pPr lvl="1">
              <a:lnSpc>
                <a:spcPct val="80000"/>
              </a:lnSpc>
            </a:pPr>
            <a:r>
              <a:rPr lang="en-US" alt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$length</a:t>
            </a:r>
            <a:r>
              <a:rPr lang="en-US" altLang="bg-BG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bg-BG" sz="3000" dirty="0" smtClean="0"/>
              <a:t>specifies </a:t>
            </a:r>
            <a:r>
              <a:rPr lang="en-US" altLang="bg-BG" sz="3000" dirty="0"/>
              <a:t>the </a:t>
            </a:r>
            <a:r>
              <a:rPr lang="en-US" altLang="bg-BG" sz="3000" dirty="0" smtClean="0"/>
              <a:t>length of the pieces</a:t>
            </a:r>
            <a:endParaRPr lang="en-US" altLang="bg-BG" sz="3000" dirty="0"/>
          </a:p>
          <a:p>
            <a:pPr marL="0" indent="0">
              <a:lnSpc>
                <a:spcPct val="80000"/>
              </a:lnSpc>
              <a:spcBef>
                <a:spcPts val="1800"/>
              </a:spcBef>
              <a:buNone/>
            </a:pPr>
            <a:endParaRPr lang="en-US" altLang="bg-BG" sz="2800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endParaRPr lang="en-US" altLang="bg-BG" sz="2800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endParaRPr lang="en-US" altLang="bg-BG" sz="3200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2400"/>
              </a:spcBef>
            </a:pP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explode($delimiter, $string)</a:t>
            </a:r>
            <a:r>
              <a:rPr lang="en-US" altLang="bg-BG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</a:t>
            </a:r>
            <a:r>
              <a:rPr lang="en-US" altLang="bg-BG" sz="3200" dirty="0" smtClean="0"/>
              <a:t>– splits a string by a string</a:t>
            </a:r>
          </a:p>
          <a:p>
            <a:pPr>
              <a:lnSpc>
                <a:spcPct val="80000"/>
              </a:lnSpc>
            </a:pPr>
            <a:endParaRPr lang="en-US" altLang="bg-BG" sz="2800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Strings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91100" y="2901866"/>
            <a:ext cx="10584912" cy="1572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"Hello how are 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you?";</a:t>
            </a:r>
            <a:endParaRPr lang="en-US" sz="2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arrSplit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str_split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var_export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arrSplit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array ( 0 =&gt; 'Hello', 1 =&gt; ' how ', 2 =&gt; 'are y', 3 =&gt;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'ou?', 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84212" y="5361296"/>
            <a:ext cx="10591800" cy="925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var_export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(explode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 ", "Hello how are 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you?"));</a:t>
            </a:r>
          </a:p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array ( 0 =&gt; 'Hello', 1 =&gt; 'how', 2 =&gt; 'are', 3 =&gt; 'you?', )</a:t>
            </a:r>
            <a:endParaRPr lang="en-US" sz="22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4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strtolower</a:t>
            </a:r>
            <a:r>
              <a:rPr lang="en-US" sz="31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3100" dirty="0"/>
              <a:t> </a:t>
            </a:r>
            <a:r>
              <a:rPr lang="en-US" altLang="bg-BG" sz="3100" dirty="0"/>
              <a:t> – </a:t>
            </a:r>
            <a:r>
              <a:rPr lang="en-US" altLang="bg-BG" sz="3100" dirty="0" smtClean="0"/>
              <a:t>m</a:t>
            </a:r>
            <a:r>
              <a:rPr lang="en-US" sz="3100" dirty="0" smtClean="0"/>
              <a:t>akes </a:t>
            </a:r>
            <a:r>
              <a:rPr lang="en-US" sz="3100" dirty="0"/>
              <a:t>a string </a:t>
            </a:r>
            <a:r>
              <a:rPr lang="en-US" sz="3100" dirty="0" smtClean="0"/>
              <a:t>lowercase</a:t>
            </a:r>
          </a:p>
          <a:p>
            <a:endParaRPr lang="en-US" sz="3100" dirty="0"/>
          </a:p>
          <a:p>
            <a:pPr>
              <a:spcBef>
                <a:spcPts val="3600"/>
              </a:spcBef>
            </a:pP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strtoupper</a:t>
            </a:r>
            <a:r>
              <a:rPr lang="en-US" sz="31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3100" b="1" dirty="0" smtClean="0"/>
              <a:t> </a:t>
            </a:r>
            <a:r>
              <a:rPr lang="en-US" altLang="bg-BG" sz="3100" dirty="0"/>
              <a:t>–</a:t>
            </a:r>
            <a:r>
              <a:rPr lang="en-US" sz="3100" dirty="0" smtClean="0"/>
              <a:t> makes </a:t>
            </a:r>
            <a:r>
              <a:rPr lang="en-US" sz="3100" dirty="0"/>
              <a:t>a string </a:t>
            </a:r>
            <a:r>
              <a:rPr lang="en-US" sz="3100" dirty="0" smtClean="0"/>
              <a:t>uppercase </a:t>
            </a:r>
          </a:p>
          <a:p>
            <a:pPr>
              <a:spcBef>
                <a:spcPts val="3600"/>
              </a:spcBef>
            </a:pPr>
            <a:endParaRPr lang="en-US" sz="3100" dirty="0"/>
          </a:p>
          <a:p>
            <a:pPr>
              <a:spcBef>
                <a:spcPts val="1200"/>
              </a:spcBef>
            </a:pPr>
            <a:r>
              <a:rPr lang="en-US" sz="31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31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[$i]</a:t>
            </a:r>
            <a:r>
              <a:rPr lang="en-US" sz="31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altLang="bg-BG" sz="3100" dirty="0"/>
              <a:t>–</a:t>
            </a:r>
            <a:r>
              <a:rPr lang="en-US" sz="3100" dirty="0" smtClean="0">
                <a:latin typeface="+mj-lt"/>
                <a:cs typeface="Consolas" pitchFamily="49" charset="0"/>
              </a:rPr>
              <a:t> access / change any character by index</a:t>
            </a:r>
            <a:endParaRPr lang="en-US" sz="3100" dirty="0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Changing 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96356" y="1704881"/>
            <a:ext cx="10532056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lan = "JavaScript";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strtolower($lan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 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javascript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59996" y="3401704"/>
            <a:ext cx="10568416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$name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parcal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strtoupper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($name);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PARCAL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96356" y="5218669"/>
            <a:ext cx="10532056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"Hello";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[1] = 'a'; 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$str; // Hallo</a:t>
            </a:r>
          </a:p>
        </p:txBody>
      </p:sp>
    </p:spTree>
    <p:extLst>
      <p:ext uri="{BB962C8B-B14F-4D97-AF65-F5344CB8AC3E}">
        <p14:creationId xmlns:p14="http://schemas.microsoft.com/office/powerpoint/2010/main" val="303257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strcasecmp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($string1, $string2)</a:t>
            </a:r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dirty="0" smtClean="0"/>
              <a:t>Performs a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case-insensitive</a:t>
            </a:r>
            <a:r>
              <a:rPr lang="en-US" sz="3000" dirty="0" smtClean="0"/>
              <a:t> string comparison</a:t>
            </a:r>
          </a:p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dirty="0" smtClean="0">
                <a:latin typeface="+mj-lt"/>
                <a:cs typeface="Consolas" panose="020B0609020204030204" pitchFamily="49" charset="0"/>
              </a:rPr>
              <a:t>–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smtClean="0"/>
              <a:t>performs a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case-sensitive</a:t>
            </a:r>
            <a:r>
              <a:rPr lang="en-US" sz="3200" dirty="0" smtClean="0"/>
              <a:t> comparison</a:t>
            </a:r>
          </a:p>
          <a:p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bg-BG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trim($text)</a:t>
            </a:r>
            <a:r>
              <a:rPr lang="en-US" altLang="bg-BG" sz="32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altLang="bg-BG" sz="3200" dirty="0" smtClean="0"/>
              <a:t>– strips </a:t>
            </a:r>
            <a:r>
              <a:rPr lang="en-US" altLang="bg-BG" sz="3200" dirty="0"/>
              <a:t>whitespace (or other characters) from the beginning and end of a string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String Functions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54360" y="3124200"/>
            <a:ext cx="10826452" cy="602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"hello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") ? </a:t>
            </a:r>
            <a:r>
              <a:rPr lang="en-US" sz="25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"true" : "false</a:t>
            </a:r>
            <a:r>
              <a:rPr lang="en-US" sz="25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"; // false</a:t>
            </a:r>
            <a:endParaRPr lang="en-US" sz="25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54360" y="5181600"/>
            <a:ext cx="10826452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$boo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  \"it's wide in here\"         ";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trim($boo); // "it's wide in here"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07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458270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cs typeface="Consolas" pitchFamily="49" charset="0"/>
              </a:rPr>
              <a:t>Manipulating Strings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5582823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46689" y="1411047"/>
            <a:ext cx="4493982" cy="3084753"/>
            <a:chOff x="3937837" y="1223455"/>
            <a:chExt cx="4493982" cy="3084753"/>
          </a:xfrm>
        </p:grpSpPr>
        <p:pic>
          <p:nvPicPr>
            <p:cNvPr id="5126" name="Picture 6" descr="C:\Users\bubbles\Desktop\Arrays, Strings and Objects\PHP images\needl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550211">
              <a:off x="4064497" y="1429573"/>
              <a:ext cx="785940" cy="1039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5" name="Picture 5" descr="C:\Users\bubbles\Desktop\Arrays, Strings and Objects\PHP images\haystack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143" y="1223455"/>
              <a:ext cx="2928937" cy="2239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3" name="Picture 3" descr="C:\Users\bubbles\Desktop\Arrays, Strings and Objects\PHP images\searching_stick_figure_800_clr_181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8612" y="1285001"/>
              <a:ext cx="3023207" cy="3023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22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1600200"/>
            <a:ext cx="8938472" cy="820600"/>
          </a:xfrm>
        </p:spPr>
        <p:txBody>
          <a:bodyPr/>
          <a:lstStyle/>
          <a:p>
            <a:r>
              <a:rPr lang="en-US" dirty="0" smtClean="0"/>
              <a:t>Regular Expressions in PHP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2478368"/>
            <a:ext cx="8938472" cy="719034"/>
          </a:xfrm>
        </p:spPr>
        <p:txBody>
          <a:bodyPr/>
          <a:lstStyle/>
          <a:p>
            <a:r>
              <a:rPr lang="en-US" dirty="0" smtClean="0"/>
              <a:t>Splitting, Replacing, Matching</a:t>
            </a:r>
            <a:endParaRPr lang="en-US" dirty="0"/>
          </a:p>
        </p:txBody>
      </p:sp>
      <p:pic>
        <p:nvPicPr>
          <p:cNvPr id="4098" name="Picture 2" descr="C:\Users\bubbles\Desktop\Arrays, Strings and Objects\PHP images\images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873" y="3473846"/>
            <a:ext cx="5310692" cy="262215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58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sz="3200" dirty="0" smtClean="0"/>
              <a:t>match text by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pattern</a:t>
            </a:r>
            <a:r>
              <a:rPr lang="en-US" sz="3200" dirty="0" smtClean="0"/>
              <a:t>, e.g.:</a:t>
            </a:r>
          </a:p>
          <a:p>
            <a:pPr lvl="1">
              <a:lnSpc>
                <a:spcPct val="11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[0-9]+</a:t>
            </a:r>
            <a:r>
              <a:rPr lang="en-US" sz="3000" dirty="0" smtClean="0"/>
              <a:t> matches a non-empty sequence of digits</a:t>
            </a:r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[a-zA-Z]*</a:t>
            </a:r>
            <a:r>
              <a:rPr lang="en-US" sz="3000" noProof="1" smtClean="0"/>
              <a:t> </a:t>
            </a:r>
            <a:r>
              <a:rPr lang="en-US" sz="3000" dirty="0" smtClean="0"/>
              <a:t>matches </a:t>
            </a:r>
            <a:r>
              <a:rPr lang="en-US" sz="3000" dirty="0"/>
              <a:t>a </a:t>
            </a:r>
            <a:r>
              <a:rPr lang="en-US" sz="3000" dirty="0" smtClean="0"/>
              <a:t>sequence </a:t>
            </a:r>
            <a:r>
              <a:rPr lang="en-US" sz="3000" dirty="0"/>
              <a:t>of </a:t>
            </a:r>
            <a:r>
              <a:rPr lang="en-US" sz="3000" dirty="0" smtClean="0"/>
              <a:t>letters (including empty)</a:t>
            </a:r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[A-Z][a-z]+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[A-Z][a-z]+</a:t>
            </a:r>
            <a:r>
              <a:rPr lang="en-US" sz="3000" noProof="1" smtClean="0"/>
              <a:t> </a:t>
            </a:r>
            <a:r>
              <a:rPr lang="en-US" sz="3000" noProof="1" smtClean="0">
                <a:sym typeface="Wingdings" panose="05000000000000000000" pitchFamily="2" charset="2"/>
              </a:rPr>
              <a:t> </a:t>
            </a:r>
            <a:r>
              <a:rPr lang="en-US" sz="3000" dirty="0" smtClean="0"/>
              <a:t>first name + space + last name</a:t>
            </a:r>
          </a:p>
          <a:p>
            <a:pPr lvl="1">
              <a:lnSpc>
                <a:spcPct val="11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\s+</a:t>
            </a:r>
            <a:r>
              <a:rPr lang="en-US" sz="3000" dirty="0" smtClean="0"/>
              <a:t> matches any whitespace;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\S+</a:t>
            </a:r>
            <a:r>
              <a:rPr lang="en-US" sz="3000" dirty="0" smtClean="0"/>
              <a:t> matches non-whitespace</a:t>
            </a:r>
          </a:p>
          <a:p>
            <a:pPr lvl="1">
              <a:lnSpc>
                <a:spcPct val="11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\d+</a:t>
            </a:r>
            <a:r>
              <a:rPr lang="en-US" sz="3000" dirty="0" smtClean="0"/>
              <a:t> matches digits;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\D+</a:t>
            </a:r>
            <a:r>
              <a:rPr lang="en-US" sz="3000" dirty="0" smtClean="0"/>
              <a:t> matches non-digits</a:t>
            </a:r>
          </a:p>
          <a:p>
            <a:pPr lvl="1">
              <a:lnSpc>
                <a:spcPct val="11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\w+</a:t>
            </a:r>
            <a:r>
              <a:rPr lang="en-US" sz="3000" dirty="0" smtClean="0"/>
              <a:t> </a:t>
            </a:r>
            <a:r>
              <a:rPr lang="en-US" sz="3000" dirty="0"/>
              <a:t>matches </a:t>
            </a:r>
            <a:r>
              <a:rPr lang="en-US" sz="3000" dirty="0" smtClean="0"/>
              <a:t>letters (Unicode);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\W+</a:t>
            </a:r>
            <a:r>
              <a:rPr lang="en-US" sz="3000" dirty="0" smtClean="0"/>
              <a:t> </a:t>
            </a:r>
            <a:r>
              <a:rPr lang="en-US" sz="3000" dirty="0"/>
              <a:t>matches </a:t>
            </a:r>
            <a:r>
              <a:rPr lang="en-US" sz="3000" dirty="0" smtClean="0"/>
              <a:t>non-letters</a:t>
            </a:r>
          </a:p>
          <a:p>
            <a:pPr lvl="1">
              <a:lnSpc>
                <a:spcPct val="11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d{1,3}([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-]*[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]+)+</a:t>
            </a:r>
            <a:r>
              <a:rPr lang="en-US" sz="3000" dirty="0" smtClean="0"/>
              <a:t> matches international phone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Test your regular expressions at </a:t>
            </a:r>
            <a:r>
              <a:rPr lang="en-US" sz="3200" dirty="0">
                <a:hlinkClick r:id="rId2"/>
              </a:rPr>
              <a:t>http://</a:t>
            </a:r>
            <a:r>
              <a:rPr lang="en-US" sz="3200" dirty="0" smtClean="0">
                <a:hlinkClick r:id="rId2"/>
              </a:rPr>
              <a:t>regexr.com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95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preg_split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($pattern, $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 $limit, $flags)</a:t>
            </a:r>
          </a:p>
          <a:p>
            <a:pPr lvl="1"/>
            <a:r>
              <a:rPr lang="en-US" sz="3000" dirty="0" smtClean="0">
                <a:latin typeface="+mj-lt"/>
                <a:cs typeface="Consolas" pitchFamily="49" charset="0"/>
              </a:rPr>
              <a:t>Splits a string by a regex pattern</a:t>
            </a:r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$limit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000" dirty="0" smtClean="0">
                <a:cs typeface="Consolas" pitchFamily="49" charset="0"/>
              </a:rPr>
              <a:t>specifies the number of returned substrings (-1 </a:t>
            </a:r>
            <a:r>
              <a:rPr lang="en-US" sz="3000" dirty="0" smtClean="0">
                <a:cs typeface="Consolas" pitchFamily="49" charset="0"/>
                <a:sym typeface="Wingdings" panose="05000000000000000000" pitchFamily="2" charset="2"/>
              </a:rPr>
              <a:t>==</a:t>
            </a:r>
            <a:r>
              <a:rPr lang="en-US" sz="3000" dirty="0" smtClean="0">
                <a:cs typeface="Consolas" pitchFamily="49" charset="0"/>
              </a:rPr>
              <a:t> no limit)</a:t>
            </a:r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$flags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3000" dirty="0" smtClean="0">
                <a:latin typeface="+mj-lt"/>
                <a:cs typeface="Consolas" pitchFamily="49" charset="0"/>
              </a:rPr>
              <a:t>specify additional operations (e.g.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PREG_SPLIT_NO_EMPTY</a:t>
            </a:r>
            <a:r>
              <a:rPr lang="en-US" sz="3000" dirty="0" smtClean="0"/>
              <a:t>)</a:t>
            </a:r>
            <a:endParaRPr lang="bg-BG" sz="3000" dirty="0"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with Regex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56916" y="3962400"/>
            <a:ext cx="10882200" cy="18431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"I love HTML, CSS, PHP and MySQL.";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$tokens = preg_split("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/\W+/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", $text, -1, PREG_SPLIT_NO_EMPTY);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json_encode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($tokens);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["I","love","HTML","CSS","PHP","and","MySQL"]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5942012" y="5029200"/>
            <a:ext cx="3581400" cy="1012172"/>
          </a:xfrm>
          <a:prstGeom prst="wedgeRoundRectCallout">
            <a:avLst>
              <a:gd name="adj1" fmla="val -66097"/>
              <a:gd name="adj2" fmla="val -6349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Splits by 1 or more non-word characters</a:t>
            </a:r>
            <a:endParaRPr lang="en-US" sz="2800" noProof="1">
              <a:solidFill>
                <a:srgbClr val="F9E6A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30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preg_match_all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($pattern, $text, $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matches, $flags)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with Regex with Groups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3116" y="1752600"/>
            <a:ext cx="10668000" cy="4650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Rogers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|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York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s_rogers@gmail.com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\n" 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"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Maria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Johnson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Seattle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|	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maria.j@gmail.com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\n" 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"//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 line is not in 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correct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format\n" . 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Diana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V.Tarnovo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didi@abv.bg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pattern = '/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(.+?)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\|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(.+?)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\|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(.+)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/';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preg_match_all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($pattern, $text, $results, PREG_SET_ORDER);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($results as $match) {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$name = trim($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match[1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]); // first group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$town = trim($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match[2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second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$email = trim($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match[3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third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echo "name=$name town=$town email=$email\n";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586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preg_replace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($pattern, $replace, $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dirty="0" smtClean="0">
                <a:latin typeface="+mj-lt"/>
                <a:cs typeface="Consolas" pitchFamily="49" charset="0"/>
              </a:rPr>
              <a:t> – </a:t>
            </a:r>
            <a:r>
              <a:rPr lang="en-US" sz="3200" dirty="0">
                <a:latin typeface="+mj-lt"/>
              </a:rPr>
              <a:t>p</a:t>
            </a:r>
            <a:r>
              <a:rPr lang="en-US" sz="3200" dirty="0" smtClean="0">
                <a:latin typeface="+mj-lt"/>
              </a:rPr>
              <a:t>erforms a regular expression search and replace by a pattern</a:t>
            </a:r>
            <a:endParaRPr lang="en-US" sz="3200" dirty="0" smtClean="0">
              <a:latin typeface="+mj-lt"/>
              <a:cs typeface="Consolas" pitchFamily="49" charset="0"/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dirty="0" smtClean="0">
                <a:latin typeface="+mj-lt"/>
                <a:cs typeface="Consolas" panose="020B0609020204030204" pitchFamily="49" charset="0"/>
              </a:rPr>
              <a:t>– </a:t>
            </a:r>
            <a:r>
              <a:rPr lang="en-US" sz="3000" dirty="0" smtClean="0">
                <a:cs typeface="Consolas" panose="020B0609020204030204" pitchFamily="49" charset="0"/>
              </a:rPr>
              <a:t>defines the groups that should be returned as result</a:t>
            </a:r>
            <a:endParaRPr lang="en-US" sz="3000" dirty="0" smtClean="0"/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\1</a:t>
            </a:r>
            <a:r>
              <a:rPr lang="en-US" sz="3000" dirty="0" smtClean="0">
                <a:latin typeface="+mj-lt"/>
                <a:cs typeface="Consolas" panose="020B0609020204030204" pitchFamily="49" charset="0"/>
              </a:rPr>
              <a:t> – denotes the first match group,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\2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dirty="0" smtClean="0">
                <a:latin typeface="+mj-lt"/>
                <a:cs typeface="Consolas" panose="020B0609020204030204" pitchFamily="49" charset="0"/>
              </a:rPr>
              <a:t>– the second, etc.</a:t>
            </a:r>
            <a:endParaRPr lang="bg-BG" sz="3000" dirty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Replacing with Regex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86950" y="2536521"/>
            <a:ext cx="10437966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$string = 'August 20, 2014';</a:t>
            </a:r>
          </a:p>
          <a:p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$pattern = '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/(\w+) (\d+), (\d+)/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$replacement = '\2-\1-\3';</a:t>
            </a:r>
          </a:p>
          <a:p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echo preg_replace($pattern, $replacement, $string);</a:t>
            </a:r>
          </a:p>
          <a:p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20-August-2014</a:t>
            </a:r>
          </a:p>
        </p:txBody>
      </p:sp>
    </p:spTree>
    <p:extLst>
      <p:ext uri="{BB962C8B-B14F-4D97-AF65-F5344CB8AC3E}">
        <p14:creationId xmlns:p14="http://schemas.microsoft.com/office/powerpoint/2010/main" val="118211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There are several ways to initialize an array in PHP: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prstClr val="white"/>
                </a:solidFill>
              </a:rPr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array(elements)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prstClr val="white"/>
                </a:solidFill>
              </a:rPr>
              <a:t>language construct:</a:t>
            </a:r>
          </a:p>
          <a:p>
            <a:pPr>
              <a:lnSpc>
                <a:spcPct val="120000"/>
              </a:lnSpc>
            </a:pPr>
            <a:endParaRPr lang="en-US" sz="3200" dirty="0" smtClean="0">
              <a:solidFill>
                <a:prstClr val="white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prstClr val="white"/>
                </a:solidFill>
              </a:rPr>
              <a:t>Using the array literal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 smtClean="0">
                <a:cs typeface="Consolas" panose="020B0609020204030204" pitchFamily="49" charset="0"/>
              </a:rPr>
              <a:t>:</a:t>
            </a:r>
          </a:p>
          <a:p>
            <a:pPr lvl="1">
              <a:lnSpc>
                <a:spcPct val="120000"/>
              </a:lnSpc>
            </a:pPr>
            <a:endParaRPr lang="en-US" dirty="0">
              <a:cs typeface="Consolas" panose="020B0609020204030204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noProof="1">
                <a:solidFill>
                  <a:prstClr val="white"/>
                </a:solidFill>
              </a:rPr>
              <a:t>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array_fill($startIndex,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$count,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value)</a:t>
            </a:r>
            <a:r>
              <a:rPr lang="en-US" dirty="0">
                <a:solidFill>
                  <a:prstClr val="white"/>
                </a:solidFill>
                <a:cs typeface="Consolas" panose="020B0609020204030204" pitchFamily="49" charset="0"/>
              </a:rPr>
              <a:t>:</a:t>
            </a:r>
          </a:p>
          <a:p>
            <a:pPr>
              <a:lnSpc>
                <a:spcPct val="120000"/>
              </a:lnSpc>
            </a:pPr>
            <a:endParaRPr lang="en-US" sz="3200" dirty="0">
              <a:solidFill>
                <a:prstClr val="white"/>
              </a:solidFill>
            </a:endParaRPr>
          </a:p>
          <a:p>
            <a:pPr lvl="1">
              <a:lnSpc>
                <a:spcPct val="120000"/>
              </a:lnSpc>
            </a:pPr>
            <a:endParaRPr lang="en-US" dirty="0" smtClean="0">
              <a:cs typeface="Consolas" panose="020B0609020204030204" pitchFamily="49" charset="0"/>
            </a:endParaRPr>
          </a:p>
        </p:txBody>
      </p:sp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Initializing Arrays</a:t>
            </a:r>
            <a:endParaRPr lang="bg-BG" dirty="0" smtClean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12813" y="2628348"/>
            <a:ext cx="10363200" cy="5510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$newArray = array(1</a:t>
            </a: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2, 3); // [1, 2, 3]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24191" y="4076148"/>
            <a:ext cx="10351204" cy="5510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$newArray = </a:t>
            </a: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[7, 1, 5, 8]; // [7, 1, 5, 8]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12813" y="5600148"/>
            <a:ext cx="10363200" cy="5510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newArray = array_fill(0, 3, </a:t>
            </a:r>
            <a:r>
              <a:rPr lang="bg-BG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Hi</a:t>
            </a:r>
            <a:r>
              <a:rPr lang="bg-BG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["</a:t>
            </a: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Hi", "Hi", "Hi</a:t>
            </a: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"]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91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preg_replace_callback($pattern, $callback, $text)</a:t>
            </a:r>
            <a:r>
              <a:rPr lang="en-US" sz="3200" noProof="1" smtClean="0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200" dirty="0" smtClean="0"/>
              <a:t>performs </a:t>
            </a:r>
            <a:r>
              <a:rPr lang="en-US" sz="3200" dirty="0"/>
              <a:t>a </a:t>
            </a:r>
            <a:r>
              <a:rPr lang="en-US" sz="3200" dirty="0" smtClean="0"/>
              <a:t>regex search </a:t>
            </a:r>
            <a:r>
              <a:rPr lang="en-US" sz="3200" dirty="0"/>
              <a:t>and replace </a:t>
            </a:r>
            <a:r>
              <a:rPr lang="en-US" sz="3200" dirty="0" smtClean="0"/>
              <a:t>with a callback function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Replacing with Regex with Callback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58978" y="2514600"/>
            <a:ext cx="10517034" cy="36805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 = "April fools day is on 01/04/2013.\n" .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"Last Christmas was on 24/12/2013.\n";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function nextYear($matches) {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return $matches[1] . ($matches[2] + 1);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preg_replace_callback(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'/(\d{2}\/\d{2}\/)(\d{4})/', "nextYear", $text);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/* April fools day is on 01/04/2014.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Last Christmas was on 24/12/2014. */</a:t>
            </a:r>
            <a:endParaRPr lang="en-US" sz="25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86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Regular Expressions in PHP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C:\Users\bubbles\Desktop\Arrays, Strings and Objects\PHP images\regex-for-nagios-plugins-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84" y="1184800"/>
            <a:ext cx="4320328" cy="341154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83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88284" y="1556447"/>
            <a:ext cx="9654328" cy="820600"/>
          </a:xfrm>
        </p:spPr>
        <p:txBody>
          <a:bodyPr/>
          <a:lstStyle/>
          <a:p>
            <a:r>
              <a:rPr lang="en-US" dirty="0" smtClean="0"/>
              <a:t>Classes and Objects in PHP</a:t>
            </a:r>
            <a:endParaRPr lang="en-US" dirty="0"/>
          </a:p>
        </p:txBody>
      </p:sp>
      <p:pic>
        <p:nvPicPr>
          <p:cNvPr id="1028" name="Picture 4" descr="C:\Users\bubbles\Desktop\Arrays, Strings and Objects\PHP images\Omethoate-Molecule-3D-balls-by-AHRL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2" y="2731744"/>
            <a:ext cx="4267200" cy="3254555"/>
          </a:xfrm>
          <a:prstGeom prst="rect">
            <a:avLst/>
          </a:prstGeom>
          <a:noFill/>
          <a:effectLst>
            <a:glow rad="495300">
              <a:schemeClr val="tx1">
                <a:lumMod val="50000"/>
                <a:alpha val="1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bubbles\Desktop\Arrays, Strings and Objects\PHP images\php 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2021">
            <a:off x="6475412" y="4157499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74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PHP supports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Object-Oriented</a:t>
            </a:r>
            <a:r>
              <a:rPr lang="en-US" sz="3200" dirty="0" smtClean="0"/>
              <a:t> Programming (OOP)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Supports custom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interfaces</a:t>
            </a:r>
            <a:r>
              <a:rPr lang="en-US" sz="3000" dirty="0"/>
              <a:t> 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namespaces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exceptions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Like other OOP languages (C#, Java, C++)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and Objects in PHP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2997203"/>
            <a:ext cx="10591800" cy="34035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class Rock {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public $height = 12;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function fall() {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$this-&gt;height--;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$myRock = new Rock();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$myRock-&gt;fall();</a:t>
            </a:r>
          </a:p>
          <a:p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$myRock-&gt;height; // 11</a:t>
            </a:r>
          </a:p>
        </p:txBody>
      </p:sp>
    </p:spTree>
    <p:extLst>
      <p:ext uri="{BB962C8B-B14F-4D97-AF65-F5344CB8AC3E}">
        <p14:creationId xmlns:p14="http://schemas.microsoft.com/office/powerpoint/2010/main" val="23470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and Objects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219200"/>
            <a:ext cx="10668000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class Student {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public $name;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public $age;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public function __construct($name = null, $age = null) {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$this-&gt;name = $name;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$this-&gt;age = $age;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$peter = new Student("Peter", 21);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$peter-&gt;name;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$peter-&gt;age = 25;</a:t>
            </a:r>
          </a:p>
          <a:p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print_r($peter); // Student Object ( [name] =&gt; Peter [age] =&gt; 25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$maria = new Student('Maria');</a:t>
            </a:r>
          </a:p>
          <a:p>
            <a:r>
              <a:rPr lang="pt-B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print_r($maria</a:t>
            </a:r>
            <a:r>
              <a:rPr lang="pt-B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// Student Object ( [name] =&gt; Peter [age] =&gt;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06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sz="3200" dirty="0" smtClean="0">
                <a:cs typeface="Consolas" panose="020B0609020204030204" pitchFamily="49" charset="0"/>
              </a:rPr>
              <a:t>The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stdClass</a:t>
            </a:r>
            <a:r>
              <a:rPr lang="en-US" sz="3200" dirty="0" smtClean="0">
                <a:cs typeface="Consolas" panose="020B0609020204030204" pitchFamily="49" charset="0"/>
              </a:rPr>
              <a:t> is an empty generic PHP class for initializing objects of anonymous type (e.g.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 = new stdClass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3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sz="3000" dirty="0" smtClean="0">
                <a:cs typeface="Consolas" panose="020B0609020204030204" pitchFamily="49" charset="0"/>
              </a:rPr>
              <a:t>It is NOT the base class for objects in PHP</a:t>
            </a:r>
          </a:p>
          <a:p>
            <a:pPr lvl="1"/>
            <a:r>
              <a:rPr lang="en-US" sz="3000" dirty="0" smtClean="0">
                <a:cs typeface="Consolas" panose="020B0609020204030204" pitchFamily="49" charset="0"/>
              </a:rPr>
              <a:t>Objects can contain their own properties</a:t>
            </a:r>
          </a:p>
          <a:p>
            <a:pPr lvl="2"/>
            <a:r>
              <a:rPr lang="en-US" sz="2800" dirty="0">
                <a:latin typeface="+mj-lt"/>
                <a:cs typeface="Consolas" panose="020B0609020204030204" pitchFamily="49" charset="0"/>
              </a:rPr>
              <a:t>e</a:t>
            </a:r>
            <a:r>
              <a:rPr lang="en-US" sz="2800" dirty="0" smtClean="0">
                <a:latin typeface="+mj-lt"/>
                <a:cs typeface="Consolas" panose="020B0609020204030204" pitchFamily="49" charset="0"/>
              </a:rPr>
              <a:t>.g.</a:t>
            </a:r>
            <a:r>
              <a:rPr lang="en-US" sz="2800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$obj-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&gt;prop = value;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 smtClean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 smtClean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 smtClean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 smtClean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 smtClean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pPr lvl="1"/>
            <a:endParaRPr lang="en-US" sz="3000" dirty="0" smtClean="0">
              <a:cs typeface="Consolas" panose="020B0609020204030204" pitchFamily="49" charset="0"/>
            </a:endParaRPr>
          </a:p>
          <a:p>
            <a:endParaRPr lang="bg-BG" sz="3200" dirty="0">
              <a:solidFill>
                <a:srgbClr val="F3CD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Objects in PHP</a:t>
            </a:r>
            <a:endParaRPr lang="en-US" noProof="1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89012" y="4415208"/>
            <a:ext cx="10210800" cy="17569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$anonCat = new stdClass;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$anonCat-&gt;weight = 14;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'My cat weighs ' . $anonCat-&gt;weight . ' kg.';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My cat weighs 14 kg.</a:t>
            </a:r>
          </a:p>
        </p:txBody>
      </p:sp>
      <p:pic>
        <p:nvPicPr>
          <p:cNvPr id="2060" name="Picture 12" descr="C:\Users\bubbles\Desktop\Arrays, Strings and Objects\PHP images\pizz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125" y="3433797"/>
            <a:ext cx="2286687" cy="196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1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Objects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371600"/>
            <a:ext cx="10668000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$person = new stdClass;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$person-&gt;name = 'Chinese';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$person-&gt;age = 43;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$person-&gt;weapons = ['AK-47', 'M-16', '9mm-Glock', 'Knife'];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json_encode($person);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{"name":"Chinese","age":43,"weapons":["AK-47","M-16","9mm-Glock","Knife"]}</a:t>
            </a:r>
          </a:p>
          <a:p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$obj = (object)['name' =&gt; 'Peter', 'age' =&gt; 25];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$obj-&gt;twitter = '@peter';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echo json_encode($obj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{"name":"Peter","age":25,"twitter":"@peter"}</a:t>
            </a:r>
            <a:endParaRPr lang="en-US" sz="25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54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1447800"/>
            <a:ext cx="8938472" cy="820600"/>
          </a:xfrm>
        </p:spPr>
        <p:txBody>
          <a:bodyPr/>
          <a:lstStyle/>
          <a:p>
            <a:r>
              <a:rPr lang="en-US" dirty="0" smtClean="0"/>
              <a:t>Classes and Objects in PHP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236220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80" name="Picture 8" descr="C:\Users\bubbles\Desktop\Arrays, Strings and Objects\PHP images\php (3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2" y="3048000"/>
            <a:ext cx="3276600" cy="299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bubbles\Desktop\Arrays, Strings and Objects\PHP images\bricks 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4114800"/>
            <a:ext cx="21526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86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Namespaces </a:t>
            </a:r>
            <a:r>
              <a:rPr lang="en-US" sz="3200" dirty="0" smtClean="0"/>
              <a:t>are used to group code (classes, interfaces, functions, etc.) around a particular functionality</a:t>
            </a:r>
          </a:p>
          <a:p>
            <a:pPr lvl="1"/>
            <a:r>
              <a:rPr lang="en-US" sz="3000" dirty="0" smtClean="0"/>
              <a:t>Better structure for your code, especially in big projects</a:t>
            </a:r>
          </a:p>
          <a:p>
            <a:pPr lvl="1"/>
            <a:r>
              <a:rPr lang="en-US" sz="3000" dirty="0"/>
              <a:t>Classes, </a:t>
            </a:r>
            <a:r>
              <a:rPr lang="en-US" sz="3000" dirty="0" smtClean="0"/>
              <a:t>functions, etc. in </a:t>
            </a:r>
            <a:r>
              <a:rPr lang="en-US" sz="3000" dirty="0"/>
              <a:t>a namespace are automatically prefixed with the name of the </a:t>
            </a:r>
            <a:r>
              <a:rPr lang="en-US" sz="3000" dirty="0" smtClean="0"/>
              <a:t>namespace (e.g. 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</a:rPr>
              <a:t>MVC\Models\Lib1\Class1</a:t>
            </a:r>
            <a:r>
              <a:rPr lang="en-US" sz="3000" dirty="0" smtClean="0"/>
              <a:t>)</a:t>
            </a:r>
          </a:p>
          <a:p>
            <a:r>
              <a:rPr lang="en-US" sz="3200" dirty="0" smtClean="0"/>
              <a:t>Using a namespace in PHP: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4800600"/>
            <a:ext cx="10515600" cy="14876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use CalculationsManager;</a:t>
            </a:r>
          </a:p>
          <a:p>
            <a:pPr>
              <a:lnSpc>
                <a:spcPct val="110000"/>
              </a:lnSpc>
            </a:pP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$interest = CalculationsManager\getCurrentInterest();</a:t>
            </a:r>
          </a:p>
          <a:p>
            <a:pPr>
              <a:lnSpc>
                <a:spcPct val="110000"/>
              </a:lnSpc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$mysqli = new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\mysqli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("localhost",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"root", "",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"world");</a:t>
            </a:r>
            <a:endParaRPr lang="en-US" sz="25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57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Namespaces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219200"/>
            <a:ext cx="10668000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&lt;?php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namespace SoftUni {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function getTopStudent() {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return "Pesho";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namespace NASA {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5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use SoftUni;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$topSoftUniStudent =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SoftUni\getTopStudent()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echo $topSoftUniStudent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 // Pesho</a:t>
            </a:r>
            <a:endParaRPr lang="en-US" sz="2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?&gt;</a:t>
            </a:r>
            <a:endParaRPr lang="en-US" sz="25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3808412" y="3110552"/>
            <a:ext cx="3276600" cy="1012172"/>
          </a:xfrm>
          <a:prstGeom prst="wedgeRoundRectCallout">
            <a:avLst>
              <a:gd name="adj1" fmla="val -53666"/>
              <a:gd name="adj2" fmla="val 9437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Declares the use of given namespace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7656512" y="3075295"/>
            <a:ext cx="3162300" cy="1437820"/>
          </a:xfrm>
          <a:prstGeom prst="wedgeRoundRectCallout">
            <a:avLst>
              <a:gd name="adj1" fmla="val -67353"/>
              <a:gd name="adj2" fmla="val 6132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Uses a function from the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SoftUni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namespace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8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Initializing Arrays – Examples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46212" y="1371600"/>
            <a:ext cx="10958400" cy="42807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90000" rIns="144000" bIns="90000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noProof="1"/>
              <a:t>// Creating an empty array</a:t>
            </a:r>
          </a:p>
          <a:p>
            <a:r>
              <a:rPr lang="en-US" noProof="1" smtClean="0"/>
              <a:t>$emptyArray </a:t>
            </a:r>
            <a:r>
              <a:rPr lang="en-US" noProof="1"/>
              <a:t>= array();</a:t>
            </a:r>
          </a:p>
          <a:p>
            <a:endParaRPr lang="en-US" noProof="1"/>
          </a:p>
          <a:p>
            <a:r>
              <a:rPr lang="en-US" noProof="1"/>
              <a:t>// Creating an array with 10 elements </a:t>
            </a:r>
            <a:r>
              <a:rPr lang="en-US" noProof="1" smtClean="0"/>
              <a:t>of value </a:t>
            </a:r>
            <a:r>
              <a:rPr lang="en-US" noProof="1"/>
              <a:t>0.0 </a:t>
            </a:r>
          </a:p>
          <a:p>
            <a:r>
              <a:rPr lang="en-US" noProof="1"/>
              <a:t>$myArray = array_fill(0, 10, 0.0);</a:t>
            </a:r>
          </a:p>
          <a:p>
            <a:endParaRPr lang="en-US" noProof="1"/>
          </a:p>
          <a:p>
            <a:r>
              <a:rPr lang="en-US" noProof="1"/>
              <a:t>// Clearing an array</a:t>
            </a:r>
          </a:p>
          <a:p>
            <a:r>
              <a:rPr lang="en-US" noProof="1"/>
              <a:t>$myArray = array();</a:t>
            </a:r>
          </a:p>
          <a:p>
            <a:endParaRPr lang="en-US" noProof="1"/>
          </a:p>
          <a:p>
            <a:r>
              <a:rPr lang="en-US" noProof="1"/>
              <a:t>// Adding string elements</a:t>
            </a:r>
          </a:p>
          <a:p>
            <a:r>
              <a:rPr lang="en-US" noProof="1" smtClean="0"/>
              <a:t>$colors = </a:t>
            </a:r>
            <a:r>
              <a:rPr lang="en-US" noProof="1"/>
              <a:t>['green', 'blue', 'red', 'yellow', 'pink', 'purple'];</a:t>
            </a:r>
          </a:p>
        </p:txBody>
      </p:sp>
    </p:spTree>
    <p:extLst>
      <p:ext uri="{BB962C8B-B14F-4D97-AF65-F5344CB8AC3E}">
        <p14:creationId xmlns:p14="http://schemas.microsoft.com/office/powerpoint/2010/main" val="233956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PHP supports arrays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Classical, associative, multidimensional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Many built-in array functions, e.g.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sort()</a:t>
            </a: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3000" dirty="0" smtClean="0"/>
              <a:t>Strings in PHP are non-Unicode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Many built-in functions: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strlen()</a:t>
            </a:r>
            <a:r>
              <a:rPr lang="en-US" sz="2800" dirty="0" smtClean="0"/>
              <a:t> and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substr()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Regular expressions are powerful in string processing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preg_split()</a:t>
            </a:r>
            <a:r>
              <a:rPr lang="en-US" sz="2800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preg_replace()</a:t>
            </a:r>
            <a:r>
              <a:rPr lang="en-US" sz="2800" noProof="1" smtClean="0">
                <a:latin typeface="+mj-lt"/>
                <a:cs typeface="Consolas" panose="020B0609020204030204" pitchFamily="49" charset="0"/>
              </a:rPr>
              <a:t>,</a:t>
            </a:r>
            <a:r>
              <a:rPr lang="en-US" sz="2800" b="1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preg_match_all()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PHP supports classes, objects and anonymous objects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PHP supports namespaces to split program logic into modules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730" y="1273518"/>
            <a:ext cx="2765082" cy="2765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/>
              <a:t>PHP </a:t>
            </a:r>
            <a:r>
              <a:rPr lang="en-US" dirty="0" smtClean="0"/>
              <a:t>Arrays, Strings and Objects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https://softuni.bg/trainings/coursesinstances/details/5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PHP Manual</a:t>
            </a:r>
            <a:r>
              <a:rPr lang="en-US" sz="2000" dirty="0" smtClean="0"/>
              <a:t>" </a:t>
            </a:r>
            <a:r>
              <a:rPr lang="en-US" sz="2000" dirty="0"/>
              <a:t>by The PHP </a:t>
            </a:r>
            <a:r>
              <a:rPr lang="en-US" sz="2000" dirty="0" smtClean="0"/>
              <a:t>Group under </a:t>
            </a:r>
            <a:r>
              <a:rPr lang="en-US" sz="2000" dirty="0" smtClean="0">
                <a:hlinkClick r:id="rId5"/>
              </a:rPr>
              <a:t>CC-BY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PHP and MySQL Web Development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6544" y="1554000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5880" y="1440597"/>
            <a:ext cx="105155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cs typeface="Consolas" pitchFamily="49" charset="0"/>
              </a:rPr>
              <a:t>Declaring PHP </a:t>
            </a:r>
            <a:r>
              <a:rPr lang="en-US" dirty="0">
                <a:cs typeface="Consolas" pitchFamily="49" charset="0"/>
              </a:rPr>
              <a:t>Arrays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3" y="24313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8366">
            <a:off x="3351212" y="3602276"/>
            <a:ext cx="5619750" cy="1143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55500" dist="1016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25668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9" name="Rectangle 5"/>
          <p:cNvSpPr>
            <a:spLocks noChangeArrowheads="1"/>
          </p:cNvSpPr>
          <p:nvPr/>
        </p:nvSpPr>
        <p:spPr bwMode="auto">
          <a:xfrm>
            <a:off x="609441" y="1600200"/>
            <a:ext cx="1096994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dirty="0" smtClean="0">
                <a:ln w="500">
                  <a:noFill/>
                </a:ln>
                <a:solidFill>
                  <a:srgbClr val="F2B254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  <a:latin typeface="+mj-lt"/>
                <a:ea typeface="+mj-ea"/>
                <a:cs typeface="+mj-cs"/>
              </a:rPr>
              <a:t>Accessing Array Elements</a:t>
            </a:r>
            <a:endParaRPr lang="bg-BG" sz="5400" b="1" dirty="0" smtClean="0">
              <a:ln w="500">
                <a:noFill/>
              </a:ln>
              <a:solidFill>
                <a:srgbClr val="F2B254"/>
              </a:solidFill>
              <a:effectLst>
                <a:outerShdw blurRad="30000" dist="30000" dir="2700000" algn="tl" rotWithShape="0">
                  <a:schemeClr val="bg2">
                    <a:shade val="45000"/>
                    <a:satMod val="150000"/>
                    <a:alpha val="90000"/>
                  </a:schemeClr>
                </a:outerShdw>
                <a:reflection blurRad="12000" stA="25000" endPos="49000" dist="50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2547876"/>
            <a:ext cx="10969943" cy="719034"/>
          </a:xfrm>
        </p:spPr>
        <p:txBody>
          <a:bodyPr/>
          <a:lstStyle/>
          <a:p>
            <a:r>
              <a:rPr lang="en-US" dirty="0" smtClean="0">
                <a:solidFill>
                  <a:srgbClr val="F0A22E"/>
                </a:solidFill>
              </a:rPr>
              <a:t>Read and Modify Elements by Index</a:t>
            </a:r>
            <a:endParaRPr lang="en-US" dirty="0">
              <a:solidFill>
                <a:srgbClr val="F0A22E"/>
              </a:solidFill>
            </a:endParaRPr>
          </a:p>
        </p:txBody>
      </p:sp>
      <p:pic>
        <p:nvPicPr>
          <p:cNvPr id="61443" name="Picture 3" descr="http://www.elab-experience.com/product/image/38/micro_hot_pinset_kit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732064" y="3642955"/>
            <a:ext cx="4735008" cy="2362200"/>
          </a:xfrm>
          <a:prstGeom prst="roundRect">
            <a:avLst>
              <a:gd name="adj" fmla="val 458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4205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4949</Words>
  <Application>Microsoft Office PowerPoint</Application>
  <PresentationFormat>Custom</PresentationFormat>
  <Paragraphs>794</Paragraphs>
  <Slides>73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ＭＳ ゴシック</vt:lpstr>
      <vt:lpstr>Arial</vt:lpstr>
      <vt:lpstr>Calibri</vt:lpstr>
      <vt:lpstr>Consolas</vt:lpstr>
      <vt:lpstr>Wingdings</vt:lpstr>
      <vt:lpstr>Wingdings 2</vt:lpstr>
      <vt:lpstr>SoftUni 16x9</vt:lpstr>
      <vt:lpstr>Arrays, Strings and Objects</vt:lpstr>
      <vt:lpstr>Table of Contents</vt:lpstr>
      <vt:lpstr>Arrays in PHP</vt:lpstr>
      <vt:lpstr>What are Arrays?</vt:lpstr>
      <vt:lpstr>Creating Arrays </vt:lpstr>
      <vt:lpstr>Initializing Arrays</vt:lpstr>
      <vt:lpstr>Initializing Arrays – Examples</vt:lpstr>
      <vt:lpstr>Declaring PHP Arrays</vt:lpstr>
      <vt:lpstr>PowerPoint Presentation</vt:lpstr>
      <vt:lpstr>Accessing Array Elements</vt:lpstr>
      <vt:lpstr>Accessing Array Elements (2)</vt:lpstr>
      <vt:lpstr>Append to Array</vt:lpstr>
      <vt:lpstr>Delete from Array</vt:lpstr>
      <vt:lpstr>Delete / Insert in Array</vt:lpstr>
      <vt:lpstr>Displaying Arrays</vt:lpstr>
      <vt:lpstr>Accessing and Manipulating Arrays</vt:lpstr>
      <vt:lpstr>Multidimensional Arrays</vt:lpstr>
      <vt:lpstr>Multidimensional Arrays </vt:lpstr>
      <vt:lpstr>Multidimensional Arrays – Example</vt:lpstr>
      <vt:lpstr>Multidimensional Arrays – Example (2)</vt:lpstr>
      <vt:lpstr>Multidimensional Arrays</vt:lpstr>
      <vt:lpstr>Associative Arrays</vt:lpstr>
      <vt:lpstr>Associative Arrays (Maps, Dictionaries)</vt:lpstr>
      <vt:lpstr>Associative Arrays in PHP</vt:lpstr>
      <vt:lpstr>Iterating Through Associative Arrays</vt:lpstr>
      <vt:lpstr>Counting Letters in Text – Example</vt:lpstr>
      <vt:lpstr>Associative Arrays in PHP</vt:lpstr>
      <vt:lpstr>Array Functions in PHP</vt:lpstr>
      <vt:lpstr>Sorting Arrays in PHP</vt:lpstr>
      <vt:lpstr>Sorting Arrays in PHP (2)</vt:lpstr>
      <vt:lpstr>Sorting by User-Defined Compare Function</vt:lpstr>
      <vt:lpstr>Merging Arrays in PHP</vt:lpstr>
      <vt:lpstr>Joining Arrays in PHP</vt:lpstr>
      <vt:lpstr>Other Array Functions</vt:lpstr>
      <vt:lpstr>Array Functions in PHP</vt:lpstr>
      <vt:lpstr>Strings in PHP</vt:lpstr>
      <vt:lpstr>Strings in PHP</vt:lpstr>
      <vt:lpstr>String Syntax</vt:lpstr>
      <vt:lpstr>Interpolating Variables in Strings</vt:lpstr>
      <vt:lpstr>Heredoc Syntax for PHP Strings</vt:lpstr>
      <vt:lpstr>String Concatenation</vt:lpstr>
      <vt:lpstr>Unicode Strings in PHP</vt:lpstr>
      <vt:lpstr>Unicode Strings in PHP – Example</vt:lpstr>
      <vt:lpstr>Strings in PHP</vt:lpstr>
      <vt:lpstr>Manipulating Strings</vt:lpstr>
      <vt:lpstr>Accessing Characters and Substrings</vt:lpstr>
      <vt:lpstr>Accessing Characters and Substrings (2)</vt:lpstr>
      <vt:lpstr>Counting Strings</vt:lpstr>
      <vt:lpstr>Accessing Character ASCII Values</vt:lpstr>
      <vt:lpstr>String Replacing</vt:lpstr>
      <vt:lpstr>Splitting Strings</vt:lpstr>
      <vt:lpstr>Case Changing </vt:lpstr>
      <vt:lpstr>Other String Functions</vt:lpstr>
      <vt:lpstr>Manipulating Strings</vt:lpstr>
      <vt:lpstr>Regular Expressions in PHP</vt:lpstr>
      <vt:lpstr>Regular Expressions</vt:lpstr>
      <vt:lpstr>Splitting with Regex</vt:lpstr>
      <vt:lpstr>Matching with Regex with Groups</vt:lpstr>
      <vt:lpstr>Replacing with Regex</vt:lpstr>
      <vt:lpstr>Replacing with Regex with Callback</vt:lpstr>
      <vt:lpstr>Regular Expressions in PHP</vt:lpstr>
      <vt:lpstr>Classes and Objects in PHP</vt:lpstr>
      <vt:lpstr>Classes and Objects in PHP</vt:lpstr>
      <vt:lpstr>Classes and Objects – Example</vt:lpstr>
      <vt:lpstr>Anonymous Objects in PHP</vt:lpstr>
      <vt:lpstr>Anonymous Objects – Example</vt:lpstr>
      <vt:lpstr>Classes and Objects in PHP</vt:lpstr>
      <vt:lpstr>Namespaces</vt:lpstr>
      <vt:lpstr>Namespaces – Example</vt:lpstr>
      <vt:lpstr>Summary</vt:lpstr>
      <vt:lpstr>PHP Arrays, Strings and Objects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Arrays, Strings, Objects</dc:title>
  <dc:subject>C# Basics Course</dc:subject>
  <dc:creator/>
  <cp:keywords>PHP, Web,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2014-08-21T08:12:22Z</dcterms:modified>
  <cp:category>programming, PHP, Web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